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63" r:id="rId12"/>
    <p:sldId id="264" r:id="rId13"/>
    <p:sldId id="278" r:id="rId14"/>
    <p:sldId id="279" r:id="rId15"/>
    <p:sldId id="265" r:id="rId16"/>
    <p:sldId id="280" r:id="rId17"/>
    <p:sldId id="281" r:id="rId18"/>
    <p:sldId id="282" r:id="rId19"/>
    <p:sldId id="267" r:id="rId20"/>
    <p:sldId id="283" r:id="rId21"/>
    <p:sldId id="284" r:id="rId22"/>
    <p:sldId id="286" r:id="rId23"/>
    <p:sldId id="285" r:id="rId24"/>
    <p:sldId id="268" r:id="rId25"/>
    <p:sldId id="287" r:id="rId26"/>
    <p:sldId id="288" r:id="rId27"/>
    <p:sldId id="289" r:id="rId28"/>
    <p:sldId id="290" r:id="rId29"/>
    <p:sldId id="291" r:id="rId30"/>
    <p:sldId id="270" r:id="rId31"/>
    <p:sldId id="292" r:id="rId32"/>
    <p:sldId id="271" r:id="rId33"/>
    <p:sldId id="273" r:id="rId34"/>
    <p:sldId id="274" r:id="rId35"/>
    <p:sldId id="27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8" autoAdjust="0"/>
    <p:restoredTop sz="69510" autoAdjust="0"/>
  </p:normalViewPr>
  <p:slideViewPr>
    <p:cSldViewPr snapToGrid="0">
      <p:cViewPr varScale="1">
        <p:scale>
          <a:sx n="102" d="100"/>
          <a:sy n="102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BA61B-C277-4587-8F24-9096E34E47A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2A81F-17E8-42F0-9D37-74E4E1B5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2A81F-17E8-42F0-9D37-74E4E1B581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2A81F-17E8-42F0-9D37-74E4E1B581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9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9EDAB-8295-14E0-BB51-D5876AFD1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3AA98-6817-B0DD-9B34-1293A25E0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6D917-3E96-3D49-E424-6DD533677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6ADEB-21C2-89D8-A15D-CE1F91B66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2A81F-17E8-42F0-9D37-74E4E1B58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212BB-8C71-99D3-AA3B-8811BD0B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9CC1F3-1140-E149-45D0-646535DA4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AB46A-C864-73A3-3D30-48EDF1247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B5257-5C52-BA86-027A-04F0B1F65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2A81F-17E8-42F0-9D37-74E4E1B581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1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8CE4-8539-5B33-0F54-7DFB36A37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8B42C-17B2-ECB1-093F-AB9986CB2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2FBF1-1A4C-265A-065E-AE510EDBF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9047-778E-E93F-6682-B013D22C2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2A81F-17E8-42F0-9D37-74E4E1B581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3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2A81F-17E8-42F0-9D37-74E4E1B581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8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8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AC5FE29-4820-4A4D-BB00-85A2AE5BA3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23D8720-BA70-44DD-9C06-A820EB11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8A44-AA27-B03A-71CE-2A84A847F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Potential Changes to Election Precincts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0838A-4C39-EF57-207D-E02CC048A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45874"/>
            <a:ext cx="7891272" cy="1069848"/>
          </a:xfrm>
        </p:spPr>
        <p:txBody>
          <a:bodyPr/>
          <a:lstStyle/>
          <a:p>
            <a:r>
              <a:rPr lang="en-GB" dirty="0"/>
              <a:t>Spring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F4F14-A0B0-7D2C-D614-28042A49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31AC-C018-DE50-57B8-A4783459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55516-5D22-554A-CFAF-FBA981DB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1 – NW Smith County</a:t>
            </a:r>
          </a:p>
          <a:p>
            <a:pPr lvl="1"/>
            <a:r>
              <a:rPr lang="en-GB" sz="2400" dirty="0"/>
              <a:t>Merge Pct 49 and the eastern portion of Pct 19 for a total of around 3815 active voters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B587A-E7D4-3B3C-95C7-CCC5C457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1957106"/>
            <a:ext cx="5141541" cy="35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7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794E-F6DF-B71E-3D16-E6871334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C6336-4C15-E690-A0F9-137CCACB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1 – NW Smith County</a:t>
            </a:r>
          </a:p>
          <a:p>
            <a:pPr lvl="1"/>
            <a:r>
              <a:rPr lang="en-GB" sz="2400" dirty="0"/>
              <a:t>Merge Pct 17 and 62 for a total of around 3434 active voters 	(Pct 339)</a:t>
            </a:r>
          </a:p>
          <a:p>
            <a:pPr lvl="1"/>
            <a:r>
              <a:rPr lang="en-GB" sz="2400" dirty="0"/>
              <a:t>Merge Pct 85 and the western portion of Pct 19 for a total of around 3076 active voters 	(Pct 333)</a:t>
            </a:r>
          </a:p>
          <a:p>
            <a:pPr lvl="1"/>
            <a:r>
              <a:rPr lang="en-GB" sz="2400" dirty="0"/>
              <a:t>Merge Pct 49 and the eastern portion of Pct 19 for a total of around 3815 active voters 	(Pct 336)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594D0-7C04-3EB8-54CE-6A6E50B2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6758"/>
            <a:ext cx="5812795" cy="53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7199-D8BF-C541-D2EB-23FE9087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DA34-DBD8-F942-4E2A-851B61C1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9103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2 – NE Smith County</a:t>
            </a:r>
          </a:p>
          <a:p>
            <a:pPr lvl="1"/>
            <a:r>
              <a:rPr lang="en-GB" sz="2400" dirty="0"/>
              <a:t>Merge Pct 4 and 6 for a total of around 2869 active voters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AEB7F-00F0-DDE4-0A52-8E350478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92" y="533192"/>
            <a:ext cx="4049486" cy="58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BDF7-8DCE-79E8-EB90-AB4E1B6E5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6816-070E-9154-2851-E5D6E063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5635-8B10-C0F6-C569-1BD78573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8702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2 – NE Smith County</a:t>
            </a:r>
          </a:p>
          <a:p>
            <a:pPr lvl="1"/>
            <a:r>
              <a:rPr lang="en-GB" sz="2400" dirty="0"/>
              <a:t>Merge Pct 8 and 47 for a total of around 2084 active voters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9F010-F760-A7B8-60A6-F11EAB81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02" y="1728141"/>
            <a:ext cx="7881257" cy="43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6835-98C6-AFAC-24B0-5B6855AC9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0352-19C4-52A6-09F6-CEB1B5EC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71C4-7E17-753D-1DA0-161E99405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9103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2 – NE Smith County</a:t>
            </a:r>
          </a:p>
          <a:p>
            <a:pPr lvl="1"/>
            <a:r>
              <a:rPr lang="en-GB" sz="2400" dirty="0"/>
              <a:t>Merge Pct 4 and 6 for a total of around 2869 active voters (Pct 318)</a:t>
            </a:r>
          </a:p>
          <a:p>
            <a:pPr lvl="1"/>
            <a:r>
              <a:rPr lang="en-GB" sz="2400" dirty="0"/>
              <a:t>Merge Pct 8 and 47 for a total of around 2084 active voters (Pct 345)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18654-4964-2339-EF76-777E4EE4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03" y="1634479"/>
            <a:ext cx="6132752" cy="43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9353-2D26-8AAF-D09A-22D573DA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E598-0CC6-AF0F-4E61-80DA3610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2378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3 – NW (S of 20) Smith County</a:t>
            </a:r>
          </a:p>
          <a:p>
            <a:pPr lvl="1"/>
            <a:r>
              <a:rPr lang="en-GB" sz="2400" dirty="0"/>
              <a:t>Merge Pct 48 and 66 for a total of around 1861 active voters</a:t>
            </a:r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38FEB-7BF8-4ABC-42FC-5D64B870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24" y="1721122"/>
            <a:ext cx="4824162" cy="41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6A83C-0782-FD0E-1FD0-4EE5DE30D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68BB-1ABF-4EC7-AEA6-8832ED13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1D4F-3FFE-C1E4-7507-87E37BE16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2378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3 – NW (S of 20) Smith County</a:t>
            </a:r>
          </a:p>
          <a:p>
            <a:pPr lvl="1"/>
            <a:r>
              <a:rPr lang="en-GB" sz="2400" dirty="0"/>
              <a:t>Merge Pct 48 and 66 for a total of around 1861 active voters (Pct 448)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6DEC-AEF7-4162-4BB5-80CE45982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78" y="1573891"/>
            <a:ext cx="5328055" cy="48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4CEB-13CB-6BB1-5C96-9DFA5220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C51E-CEAB-C435-BF15-04A60BFA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19D2A-A9F2-6911-EDCC-D295BA21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6646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4 – North Central Smith County</a:t>
            </a:r>
          </a:p>
          <a:p>
            <a:pPr lvl="1"/>
            <a:r>
              <a:rPr lang="en-GB" sz="2400" dirty="0"/>
              <a:t>Merge Pct 1 and 2 for a total of around 1260 active voters</a:t>
            </a:r>
          </a:p>
          <a:p>
            <a:pPr lvl="1"/>
            <a:r>
              <a:rPr lang="en-GB" sz="2400" dirty="0"/>
              <a:t>Merge Pct 20 and 76 for a total of around 1536 active voters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0D73F-15A4-A694-6B3F-BC5448A3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97" y="1652519"/>
            <a:ext cx="4054690" cy="42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57407-7A22-921D-56A6-FE8FAFC8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1194-EC51-2AB1-4313-8A6E0677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CCC5-3013-48C6-9A22-AF45222D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6646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4 – North Central Smith County</a:t>
            </a:r>
          </a:p>
          <a:p>
            <a:pPr lvl="1"/>
            <a:r>
              <a:rPr lang="en-GB" sz="2400" dirty="0"/>
              <a:t>Merge Pct 1 and 2 for a total of around 1260 active voters (Pct 430)</a:t>
            </a:r>
          </a:p>
          <a:p>
            <a:pPr lvl="1"/>
            <a:r>
              <a:rPr lang="en-GB" sz="2400" dirty="0"/>
              <a:t>Merge Pct 20 and 76 for a total of around 1536 active voters (Pct 406)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6534B-A632-630F-9FD8-8FAF907A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18641"/>
            <a:ext cx="5201376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1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B9C0-A876-5B8F-DB5E-9893136C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6E0B-B576-7DF2-0297-0A67E997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8794" cy="4766764"/>
          </a:xfrm>
        </p:spPr>
        <p:txBody>
          <a:bodyPr>
            <a:normAutofit/>
          </a:bodyPr>
          <a:lstStyle/>
          <a:p>
            <a:r>
              <a:rPr lang="en-GB" sz="2800" dirty="0"/>
              <a:t>Section 5 – SW Smith County</a:t>
            </a:r>
          </a:p>
          <a:p>
            <a:pPr lvl="1"/>
            <a:r>
              <a:rPr lang="en-GB" sz="2400" dirty="0"/>
              <a:t>Merge Pct 43 and 50 for a total of around 3390 active voters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A727D-3A5C-F954-85B4-E7AAEBB8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48" y="952887"/>
            <a:ext cx="4067743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C32E-99E5-C9AB-BD9C-82298D42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there potential changes?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CDA5D-0A1F-0619-AFA6-239164E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9963912" cy="4349061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Verification every spring of odd-numbered years</a:t>
            </a:r>
          </a:p>
          <a:p>
            <a:r>
              <a:rPr lang="en-GB" sz="2800" dirty="0"/>
              <a:t>Verification that election precincts meet </a:t>
            </a:r>
            <a:r>
              <a:rPr lang="en-GB" sz="2800" i="1" dirty="0"/>
              <a:t>Texas Election Code</a:t>
            </a:r>
            <a:r>
              <a:rPr lang="en-GB" sz="2800" dirty="0"/>
              <a:t> requirements from Section 42</a:t>
            </a:r>
          </a:p>
          <a:p>
            <a:pPr lvl="1"/>
            <a:r>
              <a:rPr lang="en-GB" sz="2400" dirty="0"/>
              <a:t>42.005</a:t>
            </a:r>
          </a:p>
          <a:p>
            <a:pPr lvl="1"/>
            <a:r>
              <a:rPr lang="en-GB" sz="2400" dirty="0"/>
              <a:t>42.006</a:t>
            </a:r>
          </a:p>
          <a:p>
            <a:pPr lvl="1"/>
            <a:r>
              <a:rPr lang="en-GB" sz="2400" dirty="0"/>
              <a:t>42.007</a:t>
            </a:r>
          </a:p>
          <a:p>
            <a:r>
              <a:rPr lang="en-GB" sz="2800" dirty="0"/>
              <a:t>Any changes must be voted in by Commissioners’ Court before May 1</a:t>
            </a:r>
          </a:p>
          <a:p>
            <a:r>
              <a:rPr lang="en-GB" sz="2800" dirty="0"/>
              <a:t>Changes take affect on Jan 1 of next even-numbered year (1/1/26)</a:t>
            </a:r>
          </a:p>
          <a:p>
            <a:endParaRPr lang="en-GB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82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DF5E-B3F6-E3C8-3676-470B53232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13E7-D2D0-025B-E4E7-9390F356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80A38-D3A5-B2C1-C16A-3A8EEFBB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8794" cy="4766764"/>
          </a:xfrm>
        </p:spPr>
        <p:txBody>
          <a:bodyPr>
            <a:normAutofit/>
          </a:bodyPr>
          <a:lstStyle/>
          <a:p>
            <a:r>
              <a:rPr lang="en-GB" sz="2800" dirty="0"/>
              <a:t>Section 5 – SW Smith County</a:t>
            </a:r>
          </a:p>
          <a:p>
            <a:pPr lvl="1"/>
            <a:r>
              <a:rPr lang="en-GB" sz="2400" dirty="0"/>
              <a:t>Merge Pct 54 and 74 for a total of around 3777 active voters, this includes more recently incorporated territory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1701F-087C-30F9-8CD0-2C4CED13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00" y="1023559"/>
            <a:ext cx="4067743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C878D-1C94-09D9-849E-554820CBE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70EE-F0EE-9811-2B88-F3BB439C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D308-48FA-13A8-E0BC-B338DB97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8794" cy="4766764"/>
          </a:xfrm>
        </p:spPr>
        <p:txBody>
          <a:bodyPr>
            <a:normAutofit/>
          </a:bodyPr>
          <a:lstStyle/>
          <a:p>
            <a:r>
              <a:rPr lang="en-GB" sz="2800" dirty="0"/>
              <a:t>Section 5 – SW Smith County</a:t>
            </a:r>
          </a:p>
          <a:p>
            <a:pPr lvl="1"/>
            <a:r>
              <a:rPr lang="en-GB" sz="2400" dirty="0"/>
              <a:t>Split Pct 71 in ½ </a:t>
            </a:r>
          </a:p>
          <a:p>
            <a:pPr lvl="2"/>
            <a:r>
              <a:rPr lang="en-GB" sz="2200" dirty="0"/>
              <a:t>Section N of Cumberland for around 2765 active voters</a:t>
            </a:r>
          </a:p>
          <a:p>
            <a:pPr lvl="2"/>
            <a:r>
              <a:rPr lang="en-GB" sz="2200" dirty="0"/>
              <a:t>Section S of Cumberland with portion of 58 (west of Broadway and south of Cumberland) added for around 1827 active voters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B44C1-B122-5579-CA40-D10A74CD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09" y="872995"/>
            <a:ext cx="4067743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79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81633-4B95-5B77-2C01-482139D6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8C13-3209-D925-756A-1CA3F6F7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523E-ED07-75CF-FFF2-2EA559C6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8794" cy="4766764"/>
          </a:xfrm>
        </p:spPr>
        <p:txBody>
          <a:bodyPr>
            <a:normAutofit/>
          </a:bodyPr>
          <a:lstStyle/>
          <a:p>
            <a:r>
              <a:rPr lang="en-GB" sz="2800" dirty="0"/>
              <a:t>Section 5 – SW Smith County</a:t>
            </a:r>
          </a:p>
          <a:p>
            <a:pPr lvl="1"/>
            <a:r>
              <a:rPr lang="en-GB" sz="2400" dirty="0"/>
              <a:t>Keep remainder of Pct 58 as a stand-alone pct of around 3581 active voters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9D798-E89A-9E28-53CB-08E478F1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413" y="952887"/>
            <a:ext cx="4067743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4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7687E-B73B-047F-009F-7A05536CE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ECEC-8F4E-7757-B926-898A1DFE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5B15-D9E0-7BF9-B707-12F0B74D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202248" cy="4889665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Section 5 – SW Smith County</a:t>
            </a:r>
          </a:p>
          <a:p>
            <a:pPr lvl="1"/>
            <a:r>
              <a:rPr lang="en-GB" sz="2400" dirty="0"/>
              <a:t>Merge Pct 43 and 50 for a total of around 3390 active voters (Pct 100)</a:t>
            </a:r>
          </a:p>
          <a:p>
            <a:pPr lvl="1"/>
            <a:r>
              <a:rPr lang="en-GB" sz="2400" dirty="0"/>
              <a:t>Merge Pct 54 and 74 for a total of around 3777 active voters, this includes more recently incorporated territory (Pct 103)</a:t>
            </a:r>
          </a:p>
          <a:p>
            <a:pPr lvl="1"/>
            <a:r>
              <a:rPr lang="en-GB" sz="2400" dirty="0"/>
              <a:t>Split Pct 71 in ½ </a:t>
            </a:r>
          </a:p>
          <a:p>
            <a:pPr lvl="2"/>
            <a:r>
              <a:rPr lang="en-GB" sz="2200" dirty="0"/>
              <a:t>Section N of Cumberland for around 2765 active voters (Pct 112)</a:t>
            </a:r>
          </a:p>
          <a:p>
            <a:pPr lvl="2"/>
            <a:r>
              <a:rPr lang="en-GB" sz="2200" dirty="0"/>
              <a:t>Section S of Cumberland with portion of 58 (west of Broadway and south of Cumberland) added for around 1827 active voters (Pct 118)</a:t>
            </a:r>
          </a:p>
          <a:p>
            <a:pPr lvl="1"/>
            <a:r>
              <a:rPr lang="en-GB" sz="2400" dirty="0"/>
              <a:t>Keep remainder of Pct 58 as a stand-alone pct of around 3581 active voters (Pct 115)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C8A92-5FCB-FEED-63F0-A5CA3A07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448" y="484632"/>
            <a:ext cx="4032649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10C2-E654-5914-8EA4-2937C2D9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17C8-4629-7B35-56C7-63E0ECECD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37" y="1677699"/>
            <a:ext cx="5466063" cy="5080152"/>
          </a:xfrm>
        </p:spPr>
        <p:txBody>
          <a:bodyPr>
            <a:normAutofit/>
          </a:bodyPr>
          <a:lstStyle/>
          <a:p>
            <a:r>
              <a:rPr lang="en-GB" sz="2800" dirty="0"/>
              <a:t>Section 5 – SW Smith County Continued</a:t>
            </a:r>
          </a:p>
          <a:p>
            <a:pPr lvl="1"/>
            <a:r>
              <a:rPr lang="en-GB" sz="2400" dirty="0"/>
              <a:t>Split Pct 42 into 3 parts </a:t>
            </a:r>
          </a:p>
          <a:p>
            <a:pPr lvl="2"/>
            <a:r>
              <a:rPr lang="en-GB" sz="2200" dirty="0"/>
              <a:t>Section N of 49 is added to Pct 33 for around 2159 active voters</a:t>
            </a:r>
          </a:p>
          <a:p>
            <a:pPr lvl="2"/>
            <a:r>
              <a:rPr lang="en-GB" sz="2200" dirty="0"/>
              <a:t>Middle section of Pct 42 with around 2587 active voters</a:t>
            </a:r>
          </a:p>
          <a:p>
            <a:pPr lvl="2"/>
            <a:r>
              <a:rPr lang="en-GB" sz="2200" dirty="0"/>
              <a:t>Bottom section of Pct 42 split into a new pct and combined with part of Pct 75 for a total of around 795 active voters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D4B11-BEB5-CF1E-435E-AD3EA192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35" y="1098584"/>
            <a:ext cx="5317128" cy="50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8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00625-008A-5634-A18C-F0D15673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963E-F420-FBB8-4FA5-23A881A4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2C8EE-5811-EDB6-7547-42347923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37" y="1677699"/>
            <a:ext cx="5949207" cy="5080152"/>
          </a:xfrm>
        </p:spPr>
        <p:txBody>
          <a:bodyPr>
            <a:normAutofit/>
          </a:bodyPr>
          <a:lstStyle/>
          <a:p>
            <a:r>
              <a:rPr lang="en-GB" sz="2800" dirty="0"/>
              <a:t>Section 5 – SW Smith County Continued</a:t>
            </a:r>
          </a:p>
          <a:p>
            <a:pPr lvl="1"/>
            <a:r>
              <a:rPr lang="en-GB" sz="2400" dirty="0"/>
              <a:t>Keep remainder of Pct 75 as a stand-alone pct of around 3205 active voters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C02D7-6B69-41AA-A0C0-16A6E357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9"/>
          <a:stretch/>
        </p:blipFill>
        <p:spPr>
          <a:xfrm>
            <a:off x="6579144" y="2093976"/>
            <a:ext cx="4696480" cy="37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3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48259-ED9D-AACB-1556-60BB0F86B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C706-CE44-7F89-7483-EADA0F4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99508-38D8-5BAD-BC95-DCBCF508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37" y="1677699"/>
            <a:ext cx="6263878" cy="5080152"/>
          </a:xfrm>
        </p:spPr>
        <p:txBody>
          <a:bodyPr>
            <a:normAutofit/>
          </a:bodyPr>
          <a:lstStyle/>
          <a:p>
            <a:r>
              <a:rPr lang="en-GB" sz="2800" dirty="0"/>
              <a:t>Section 5 – SW Smith County Continued</a:t>
            </a:r>
          </a:p>
          <a:p>
            <a:pPr lvl="1"/>
            <a:r>
              <a:rPr lang="en-GB" sz="2400" dirty="0"/>
              <a:t>Split Pct 42 into 3 parts </a:t>
            </a:r>
          </a:p>
          <a:p>
            <a:pPr lvl="2"/>
            <a:r>
              <a:rPr lang="en-GB" sz="2200" dirty="0"/>
              <a:t>Section N of 49 is added to Pct 33 for around 2159 active voters (Pct 106)</a:t>
            </a:r>
          </a:p>
          <a:p>
            <a:pPr lvl="2"/>
            <a:r>
              <a:rPr lang="en-GB" sz="2200" dirty="0"/>
              <a:t>Middle section of Pct 42 with around 2587 active voters (Pct 121)</a:t>
            </a:r>
          </a:p>
          <a:p>
            <a:pPr lvl="2"/>
            <a:r>
              <a:rPr lang="en-GB" sz="2200" dirty="0"/>
              <a:t>Bottom section of Pct 42 split into a new pct and combined with part of Pct 75 for a total of around 795 active voters (Pct 130)</a:t>
            </a:r>
          </a:p>
          <a:p>
            <a:pPr lvl="1"/>
            <a:r>
              <a:rPr lang="en-GB" sz="2400" dirty="0"/>
              <a:t>Keep remainder of Pct 75 as a stand-alone pct of around 3205 active voters (Pct 136)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808F8-0F9C-1585-8CD6-BB33FB8EA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815" y="616945"/>
            <a:ext cx="4478813" cy="57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74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C248B-7DFC-A1D1-7FAF-EA8A3253F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C651-B9DB-9163-56C0-064F3D48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BB0F-DF60-AA85-023A-30D12AC7B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8429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6 – SE Smith County</a:t>
            </a:r>
          </a:p>
          <a:p>
            <a:pPr lvl="1"/>
            <a:r>
              <a:rPr lang="en-GB" sz="2400" dirty="0"/>
              <a:t>Merge unincorporated territory from Pct 28 with Pct 63 for around 3196 active voters.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A4212-8E87-8CAC-64E3-478F56B1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973" y="1023219"/>
            <a:ext cx="4048690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0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C06F1-17F3-5EBA-3517-363B3A043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4215-87A6-BDE2-AFEF-B6A8BD23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6324E-0866-2E52-437B-FD08BAB1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8429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6 – SE Smith County</a:t>
            </a:r>
          </a:p>
          <a:p>
            <a:pPr lvl="1"/>
            <a:r>
              <a:rPr lang="en-GB" sz="2400" dirty="0"/>
              <a:t>Split Whitehouse into somewhat even partials along Main St and Willingham Rd</a:t>
            </a:r>
          </a:p>
          <a:p>
            <a:pPr lvl="2"/>
            <a:r>
              <a:rPr lang="en-GB" sz="2200" dirty="0"/>
              <a:t>Pct 28 would have around 2764 active voters </a:t>
            </a:r>
          </a:p>
          <a:p>
            <a:pPr lvl="2"/>
            <a:r>
              <a:rPr lang="en-GB" sz="2200" dirty="0"/>
              <a:t>Pct 30 would have around 2853 active voters	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D65EC-29A6-7D97-17D9-19D20DA1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990" y="1023219"/>
            <a:ext cx="4048690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7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BE19-1629-4426-643C-0E89BDBA8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4CAF-4697-D397-F026-F7CFEB39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27E33-4CA9-8BFE-ED72-8A843426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06440" cy="4705803"/>
          </a:xfrm>
        </p:spPr>
        <p:txBody>
          <a:bodyPr>
            <a:normAutofit/>
          </a:bodyPr>
          <a:lstStyle/>
          <a:p>
            <a:r>
              <a:rPr lang="en-GB" sz="2800" dirty="0"/>
              <a:t>Section 6 – SE Smith County</a:t>
            </a:r>
          </a:p>
          <a:p>
            <a:pPr lvl="1"/>
            <a:r>
              <a:rPr lang="en-GB" sz="2400" dirty="0"/>
              <a:t>Merge unincorporated territory from Pct 28 with Pct 63 for around 3196 active voters (Pct 221)</a:t>
            </a:r>
          </a:p>
          <a:p>
            <a:pPr lvl="1"/>
            <a:r>
              <a:rPr lang="en-GB" sz="2400" dirty="0"/>
              <a:t>Split Whitehouse into somewhat even partials along Main St and Willingham Rd</a:t>
            </a:r>
          </a:p>
          <a:p>
            <a:pPr lvl="2"/>
            <a:r>
              <a:rPr lang="en-GB" sz="2200" dirty="0"/>
              <a:t>Pct 28 would have around 2764 active voters (Pct 230)</a:t>
            </a:r>
          </a:p>
          <a:p>
            <a:pPr lvl="2"/>
            <a:r>
              <a:rPr lang="en-GB" sz="2200" dirty="0"/>
              <a:t>Pct 30 would have around 2853 active voters (Pct 233)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406D3-F902-481C-3BDF-F5F703E4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70" y="484632"/>
            <a:ext cx="4477512" cy="59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5751-B856-3FCE-53E5-80BB7FAF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TEC</a:t>
            </a:r>
            <a:r>
              <a:rPr lang="en-GB" dirty="0"/>
              <a:t> 42.002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590B-5DDD-0537-4F29-FBF0E685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Verify that all the election precincts’ sub-precincts share the same ‘Big 6’ or “major” districts</a:t>
            </a:r>
          </a:p>
          <a:p>
            <a:pPr lvl="1"/>
            <a:r>
              <a:rPr lang="en-GB" sz="2400" dirty="0"/>
              <a:t>US Congress</a:t>
            </a:r>
          </a:p>
          <a:p>
            <a:pPr lvl="1"/>
            <a:r>
              <a:rPr lang="en-GB" sz="2400" dirty="0"/>
              <a:t>State Board of Education</a:t>
            </a:r>
          </a:p>
          <a:p>
            <a:pPr lvl="1"/>
            <a:r>
              <a:rPr lang="en-GB" sz="2400" dirty="0"/>
              <a:t>State Senate</a:t>
            </a:r>
          </a:p>
          <a:p>
            <a:pPr lvl="1"/>
            <a:r>
              <a:rPr lang="en-GB" sz="2400" dirty="0"/>
              <a:t>State Representative</a:t>
            </a:r>
          </a:p>
          <a:p>
            <a:pPr lvl="1"/>
            <a:r>
              <a:rPr lang="en-GB" sz="2400" dirty="0"/>
              <a:t>County Commissioner</a:t>
            </a:r>
          </a:p>
          <a:p>
            <a:pPr lvl="1"/>
            <a:r>
              <a:rPr lang="en-GB" sz="2400" dirty="0"/>
              <a:t>Justice of the Peace</a:t>
            </a:r>
          </a:p>
          <a:p>
            <a:r>
              <a:rPr lang="en-US" sz="2800" dirty="0"/>
              <a:t>These districts cannot change except every 10 years</a:t>
            </a:r>
          </a:p>
        </p:txBody>
      </p:sp>
    </p:spTree>
    <p:extLst>
      <p:ext uri="{BB962C8B-B14F-4D97-AF65-F5344CB8AC3E}">
        <p14:creationId xmlns:p14="http://schemas.microsoft.com/office/powerpoint/2010/main" val="736843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5FDB-3D14-6CD4-9D3A-DBE21F99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2B43-B997-DDFF-E292-81B5B634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9057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7 – South Central Smith County</a:t>
            </a:r>
          </a:p>
          <a:p>
            <a:pPr lvl="1"/>
            <a:r>
              <a:rPr lang="en-GB" sz="2400" dirty="0"/>
              <a:t>Merge Pct 3 and 21 for a total of around 3794 active voters</a:t>
            </a:r>
          </a:p>
          <a:p>
            <a:pPr lvl="1"/>
            <a:r>
              <a:rPr lang="en-GB" sz="2400" dirty="0"/>
              <a:t>Merge Pct 55 and 25 for a total of around 3758 active voters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3CBC2-68B6-6204-0AB2-C89DFEEEA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442" y="1919499"/>
            <a:ext cx="3558985" cy="30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9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75210-48D1-480E-2838-44BF6B8FD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5203-9CF5-A272-5560-7043BF7F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F703-ECFE-B10C-2229-C12097A8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3173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7 – South Central Smith County</a:t>
            </a:r>
          </a:p>
          <a:p>
            <a:pPr lvl="1"/>
            <a:r>
              <a:rPr lang="en-GB" sz="2400" dirty="0"/>
              <a:t>Merge Pct 3 and 21 for a total of around 3794 active voters (Pct 203)</a:t>
            </a:r>
          </a:p>
          <a:p>
            <a:pPr lvl="1"/>
            <a:r>
              <a:rPr lang="en-GB" sz="2400" dirty="0"/>
              <a:t>Merge Pct 55 and 25 for a total of around 3758 active voters (Pct 209)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70BF0-95C9-1502-5C4B-CE388A04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373" y="1496291"/>
            <a:ext cx="4960589" cy="48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0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F6EC-8A3B-9D4E-60A7-6FABD02F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A80C-F6C5-3314-BB1E-2F508673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Election Precinct Renumbering</a:t>
            </a:r>
          </a:p>
          <a:p>
            <a:pPr lvl="1"/>
            <a:r>
              <a:rPr lang="en-GB" sz="2400" dirty="0"/>
              <a:t>Commissioner 1 Election Precincts: 100,103,106,109…</a:t>
            </a:r>
          </a:p>
          <a:p>
            <a:pPr lvl="1"/>
            <a:r>
              <a:rPr lang="en-GB" sz="2400" dirty="0"/>
              <a:t>Commissioner 2 Election Precincts: 200, 203, 206,209…</a:t>
            </a:r>
          </a:p>
          <a:p>
            <a:pPr lvl="1"/>
            <a:r>
              <a:rPr lang="en-GB" sz="2400" dirty="0"/>
              <a:t>Commissioner 3 Election Precincts: 300, 303, 306, 309…</a:t>
            </a:r>
          </a:p>
          <a:p>
            <a:pPr lvl="1"/>
            <a:r>
              <a:rPr lang="en-GB" sz="2400" dirty="0"/>
              <a:t>Commissioner 4 Election Precincts: 400, 403, 406, 409…</a:t>
            </a:r>
          </a:p>
          <a:p>
            <a:r>
              <a:rPr lang="en-GB" sz="2800" dirty="0"/>
              <a:t>Start at the </a:t>
            </a:r>
            <a:r>
              <a:rPr lang="en-GB" sz="2800" dirty="0" err="1"/>
              <a:t>center</a:t>
            </a:r>
            <a:r>
              <a:rPr lang="en-GB" sz="2800" dirty="0"/>
              <a:t> of Tyler with smaller numbers and radiate out to the edge of the County increasing the numbers</a:t>
            </a:r>
          </a:p>
          <a:p>
            <a:r>
              <a:rPr lang="en-GB" sz="2800" dirty="0"/>
              <a:t>Skip numbers to allow for growth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9028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27B3-300C-F801-150F-CACE23EC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1" cy="1609344"/>
          </a:xfrm>
        </p:spPr>
        <p:txBody>
          <a:bodyPr/>
          <a:lstStyle/>
          <a:p>
            <a:r>
              <a:rPr lang="en-GB" dirty="0"/>
              <a:t>Precinct Chairs and 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32AD7-E610-0DDB-3643-7A00A60A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The precincts I want to combine would cause multiple changes on the precinct chair level:</a:t>
            </a:r>
          </a:p>
          <a:p>
            <a:pPr lvl="1"/>
            <a:r>
              <a:rPr lang="en-GB" sz="2400" dirty="0"/>
              <a:t>several precincts with chairs would have new boundaries starting 1/1/2026</a:t>
            </a:r>
          </a:p>
          <a:p>
            <a:pPr lvl="1"/>
            <a:r>
              <a:rPr lang="en-GB" sz="2400" dirty="0"/>
              <a:t>some would have larger precincts, some would have contested races if two merged precincts both have candidates file for the chair position, etc</a:t>
            </a:r>
          </a:p>
          <a:p>
            <a:pPr lvl="1"/>
            <a:r>
              <a:rPr lang="en-GB" sz="2400" dirty="0"/>
              <a:t>filing for precinct chair this coming fall</a:t>
            </a:r>
          </a:p>
          <a:p>
            <a:pPr lvl="1"/>
            <a:r>
              <a:rPr lang="en-GB" sz="2400" i="1" dirty="0"/>
              <a:t>TEC</a:t>
            </a:r>
            <a:r>
              <a:rPr lang="en-GB" sz="2400" dirty="0"/>
              <a:t> 171.023: If there is a change in a boundary and the precinct chair no longer resides in that precinct or there are multiple precinct chairs now occupying the same precinct, this creates a vacancy in the office and the county’s executive committee can appoint someone to be the precinct chair until the June swear in date for new chairs</a:t>
            </a:r>
          </a:p>
        </p:txBody>
      </p:sp>
    </p:spTree>
    <p:extLst>
      <p:ext uri="{BB962C8B-B14F-4D97-AF65-F5344CB8AC3E}">
        <p14:creationId xmlns:p14="http://schemas.microsoft.com/office/powerpoint/2010/main" val="181804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D954-89AB-99E5-799B-BADAEA40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Reasons for 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5367-874C-4EAC-1DB7-CF49F8DB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7744"/>
          </a:xfrm>
        </p:spPr>
        <p:txBody>
          <a:bodyPr>
            <a:normAutofit/>
          </a:bodyPr>
          <a:lstStyle/>
          <a:p>
            <a:r>
              <a:rPr lang="en-GB" sz="2800" dirty="0"/>
              <a:t>Increase registered voters per precinct to increase </a:t>
            </a:r>
            <a:r>
              <a:rPr lang="en-GB" sz="2800" b="1" dirty="0"/>
              <a:t>Ballot Secrecy</a:t>
            </a:r>
          </a:p>
          <a:p>
            <a:pPr lvl="1"/>
            <a:r>
              <a:rPr lang="en-US" sz="2400" dirty="0"/>
              <a:t>Countywide or Precinct-Based Voting</a:t>
            </a:r>
          </a:p>
          <a:p>
            <a:pPr lvl="1"/>
            <a:r>
              <a:rPr lang="en-US" sz="2400" dirty="0"/>
              <a:t>Absentee Voting</a:t>
            </a:r>
          </a:p>
          <a:p>
            <a:pPr lvl="1"/>
            <a:r>
              <a:rPr lang="en-US" sz="2400" dirty="0"/>
              <a:t>Small turnout elections</a:t>
            </a:r>
          </a:p>
          <a:p>
            <a:r>
              <a:rPr lang="en-GB" sz="2800" dirty="0"/>
              <a:t>Decrease election precincts from 75 to 66 </a:t>
            </a:r>
            <a:endParaRPr lang="en-US" sz="2800" dirty="0"/>
          </a:p>
          <a:p>
            <a:r>
              <a:rPr lang="en-GB" sz="2800" dirty="0"/>
              <a:t>Allows for fewer polling places (33) in smaller turnout elections Primary Runoff and Constitutional Amendment election; 38 should still be used in large turnout elections</a:t>
            </a:r>
          </a:p>
        </p:txBody>
      </p:sp>
    </p:spTree>
    <p:extLst>
      <p:ext uri="{BB962C8B-B14F-4D97-AF65-F5344CB8AC3E}">
        <p14:creationId xmlns:p14="http://schemas.microsoft.com/office/powerpoint/2010/main" val="4079591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86020-E6C1-14A8-439A-F192CCE4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7" y="42384"/>
            <a:ext cx="5011440" cy="6773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A7BDC-94C7-AB82-7D7C-2A7B913E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12" y="46820"/>
            <a:ext cx="5048341" cy="67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B406-490C-E1F8-36C0-0B38E2ED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TEC</a:t>
            </a:r>
            <a:r>
              <a:rPr lang="en-GB" dirty="0"/>
              <a:t> 42.006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78AD-D071-E5A7-6C45-A28D69CD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Verify population of </a:t>
            </a:r>
            <a:r>
              <a:rPr lang="en-GB" sz="2800" i="1" dirty="0"/>
              <a:t>active</a:t>
            </a:r>
            <a:r>
              <a:rPr lang="en-GB" sz="2800" dirty="0"/>
              <a:t> registered voters is between 100 and 5000</a:t>
            </a:r>
          </a:p>
          <a:p>
            <a:r>
              <a:rPr lang="en-GB" sz="2800" dirty="0"/>
              <a:t>Election precincts can be split or merged</a:t>
            </a:r>
          </a:p>
          <a:p>
            <a:pPr lvl="1"/>
            <a:r>
              <a:rPr lang="en-GB" sz="2600" dirty="0"/>
              <a:t>Splitting election precincts when the election precinct reaches 4200-4500 depending on growth in that area is the ideal</a:t>
            </a:r>
          </a:p>
          <a:p>
            <a:pPr lvl="1"/>
            <a:r>
              <a:rPr lang="en-GB" sz="2600" dirty="0"/>
              <a:t>Unofficial evaluation of potential growth from now until 01/01/2028</a:t>
            </a:r>
          </a:p>
          <a:p>
            <a:pPr lvl="1"/>
            <a:r>
              <a:rPr lang="en-GB" sz="2600" dirty="0"/>
              <a:t>Merging precincts to attempt over 1000 voters in each precinct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19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833F-C50A-134F-2A03-11639C79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TEC</a:t>
            </a:r>
            <a:r>
              <a:rPr lang="en-GB" dirty="0"/>
              <a:t> 42.006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20DF-ADF2-5A32-FC01-857A59ED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Items to consider</a:t>
            </a:r>
          </a:p>
          <a:p>
            <a:pPr lvl="1"/>
            <a:r>
              <a:rPr lang="en-GB" sz="2400" dirty="0"/>
              <a:t>Do not cross ‘Big 6’ lines</a:t>
            </a:r>
          </a:p>
          <a:p>
            <a:pPr lvl="1"/>
            <a:r>
              <a:rPr lang="en-GB" sz="2400" dirty="0"/>
              <a:t>When splitting or merging: Ratio of Democratic and Republican election precincts needs to remain the same or as close as possible</a:t>
            </a:r>
          </a:p>
          <a:p>
            <a:pPr lvl="2"/>
            <a:r>
              <a:rPr lang="en-GB" sz="2000" dirty="0"/>
              <a:t>Smith Currently: 21% Democratic and 79% Republican</a:t>
            </a:r>
          </a:p>
          <a:p>
            <a:pPr lvl="2"/>
            <a:r>
              <a:rPr lang="en-GB" sz="2000" dirty="0"/>
              <a:t>Smith with potential changes: 21.2% Democratic and 78.8% Republican</a:t>
            </a:r>
          </a:p>
          <a:p>
            <a:pPr lvl="1"/>
            <a:r>
              <a:rPr lang="en-GB" sz="2400" dirty="0"/>
              <a:t>Do not merge Democratic and Republican election precincts to each other</a:t>
            </a:r>
          </a:p>
          <a:p>
            <a:pPr lvl="1"/>
            <a:r>
              <a:rPr lang="en-GB" sz="2400" dirty="0"/>
              <a:t>When splitting: Would another polling place be needed?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76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86B1-95CB-208C-1232-3AC9D9C7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TEC</a:t>
            </a:r>
            <a:r>
              <a:rPr lang="en-GB" dirty="0"/>
              <a:t> 42.007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604F-3502-9346-C510-C9374A870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11594"/>
          </a:xfrm>
        </p:spPr>
        <p:txBody>
          <a:bodyPr>
            <a:normAutofit/>
          </a:bodyPr>
          <a:lstStyle/>
          <a:p>
            <a:r>
              <a:rPr lang="en-GB" sz="2800" dirty="0"/>
              <a:t>In a county with a city of 10,000 or more, election precincts need to be all unincorporated territory or all incorporated territory</a:t>
            </a:r>
          </a:p>
          <a:p>
            <a:pPr lvl="1"/>
            <a:r>
              <a:rPr lang="en-GB" sz="2400" dirty="0"/>
              <a:t>Not always possible - ‘Big 6’ and population requirements of 100-5000</a:t>
            </a:r>
          </a:p>
          <a:p>
            <a:r>
              <a:rPr lang="en-GB" sz="2800" dirty="0"/>
              <a:t>City of Tyler</a:t>
            </a:r>
          </a:p>
          <a:p>
            <a:r>
              <a:rPr lang="en-GB" sz="2800" dirty="0"/>
              <a:t>GIS looks at the annexed areas</a:t>
            </a:r>
          </a:p>
          <a:p>
            <a:pPr lvl="1"/>
            <a:r>
              <a:rPr lang="en-GB" sz="2400" dirty="0"/>
              <a:t>Can we move an election precinct line?</a:t>
            </a:r>
          </a:p>
          <a:p>
            <a:pPr lvl="1"/>
            <a:r>
              <a:rPr lang="en-GB" sz="2400" dirty="0"/>
              <a:t>Can the area form its own precinct population wise?</a:t>
            </a:r>
          </a:p>
          <a:p>
            <a:pPr lvl="1"/>
            <a:r>
              <a:rPr lang="en-GB" sz="2400" dirty="0"/>
              <a:t>Annexed territory in Pct. 42 near Pct 74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49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E73F-001A-BBC6-941A-7162E78C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Changes-Splits and Merges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7C3D-6890-3F26-C089-BE5D31B1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effectLst/>
                <a:ea typeface="Aptos" panose="020B0004020202020204" pitchFamily="34" charset="0"/>
              </a:rPr>
              <a:t>Pct. 19 (Lindale): 4,248</a:t>
            </a:r>
          </a:p>
          <a:p>
            <a:r>
              <a:rPr lang="en-GB" sz="2800" dirty="0">
                <a:effectLst/>
                <a:ea typeface="Aptos" panose="020B0004020202020204" pitchFamily="34" charset="0"/>
              </a:rPr>
              <a:t>Pct. 42 (Noonday): 4,346</a:t>
            </a:r>
          </a:p>
          <a:p>
            <a:r>
              <a:rPr lang="en-GB" sz="2800" dirty="0">
                <a:effectLst/>
                <a:ea typeface="Aptos" panose="020B0004020202020204" pitchFamily="34" charset="0"/>
              </a:rPr>
              <a:t>Pct. 71 (S Tyler): 4,262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79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0B85-C681-ABF8-36E1-CAF3DEF9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E569-B79A-2237-42E5-7C086076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E99E-C4A8-2647-60A6-4217C82C8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1 – NW Smith County</a:t>
            </a:r>
          </a:p>
          <a:p>
            <a:pPr lvl="1"/>
            <a:r>
              <a:rPr lang="en-GB" sz="2400" dirty="0"/>
              <a:t>Merge Pct 17 and 62 for a total of around 3434 active voters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D7EF8-9827-B17D-9BF4-65DAABF83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87" y="468957"/>
            <a:ext cx="4736365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2409-AFEA-C2D1-3287-B3EE10156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011B-283A-A580-6770-A37C8A3C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C826-8B67-5E1C-3D79-677E265A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Section 1 – NW Smith County</a:t>
            </a:r>
          </a:p>
          <a:p>
            <a:pPr lvl="1"/>
            <a:r>
              <a:rPr lang="en-GB" sz="2400" dirty="0"/>
              <a:t>Merge Pct 85 and the western portion of Pct 19 for a total of around 3076 active voters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1BFEC-2CB0-568D-655C-B9063F80D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1554808"/>
            <a:ext cx="5120517" cy="41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249</TotalTime>
  <Words>1577</Words>
  <Application>Microsoft Office PowerPoint</Application>
  <PresentationFormat>Widescreen</PresentationFormat>
  <Paragraphs>170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Rockwell</vt:lpstr>
      <vt:lpstr>Rockwell Condensed</vt:lpstr>
      <vt:lpstr>Wingdings</vt:lpstr>
      <vt:lpstr>Wood Type</vt:lpstr>
      <vt:lpstr>Potential Changes to Election Precincts</vt:lpstr>
      <vt:lpstr>Why are there potential changes?</vt:lpstr>
      <vt:lpstr>TEC 42.002</vt:lpstr>
      <vt:lpstr>TEC 42.006</vt:lpstr>
      <vt:lpstr>TEC 42.006</vt:lpstr>
      <vt:lpstr>TEC 42.007</vt:lpstr>
      <vt:lpstr>Potential Changes-Splits and Merges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Potential Changes</vt:lpstr>
      <vt:lpstr>Precinct Chairs and Potential Changes</vt:lpstr>
      <vt:lpstr>Reasons for Potential Changes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Allcon</dc:creator>
  <cp:lastModifiedBy>Michelle Allcon</cp:lastModifiedBy>
  <cp:revision>9</cp:revision>
  <dcterms:created xsi:type="dcterms:W3CDTF">2025-03-14T21:43:08Z</dcterms:created>
  <dcterms:modified xsi:type="dcterms:W3CDTF">2025-04-14T21:14:29Z</dcterms:modified>
</cp:coreProperties>
</file>