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2" r:id="rId4"/>
    <p:sldId id="260" r:id="rId5"/>
    <p:sldId id="261" r:id="rId6"/>
    <p:sldId id="280" r:id="rId7"/>
    <p:sldId id="283" r:id="rId8"/>
    <p:sldId id="285" r:id="rId9"/>
    <p:sldId id="284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208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1F4E92-F462-48FC-8876-A07FA3CA3B27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C471E687-5911-4534-902C-400E1869A7B7}">
      <dgm:prSet/>
      <dgm:spPr/>
      <dgm:t>
        <a:bodyPr/>
        <a:lstStyle/>
        <a:p>
          <a:r>
            <a:rPr lang="en-US"/>
            <a:t>Health Insurance Funding</a:t>
          </a:r>
        </a:p>
      </dgm:t>
    </dgm:pt>
    <dgm:pt modelId="{97F29CE6-54E3-49C4-B966-C0D6714F5DB1}" type="parTrans" cxnId="{8261F7A8-F516-44C7-BF3B-D6E2E84D36C4}">
      <dgm:prSet/>
      <dgm:spPr/>
      <dgm:t>
        <a:bodyPr/>
        <a:lstStyle/>
        <a:p>
          <a:endParaRPr lang="en-US"/>
        </a:p>
      </dgm:t>
    </dgm:pt>
    <dgm:pt modelId="{7FBA1028-E972-4012-8E6B-7B682B1218AC}" type="sibTrans" cxnId="{8261F7A8-F516-44C7-BF3B-D6E2E84D36C4}">
      <dgm:prSet/>
      <dgm:spPr/>
      <dgm:t>
        <a:bodyPr/>
        <a:lstStyle/>
        <a:p>
          <a:endParaRPr lang="en-US"/>
        </a:p>
      </dgm:t>
    </dgm:pt>
    <dgm:pt modelId="{D47152B6-F0DC-49E8-875A-4D3A529CD155}">
      <dgm:prSet/>
      <dgm:spPr/>
      <dgm:t>
        <a:bodyPr/>
        <a:lstStyle/>
        <a:p>
          <a:r>
            <a:rPr lang="en-US"/>
            <a:t>Inmate Medical &amp; Meals</a:t>
          </a:r>
        </a:p>
      </dgm:t>
    </dgm:pt>
    <dgm:pt modelId="{0852161B-2EBE-43EF-AC04-C21302F364C2}" type="parTrans" cxnId="{21F6C5B0-C74E-454E-BC5A-773937A6823C}">
      <dgm:prSet/>
      <dgm:spPr/>
      <dgm:t>
        <a:bodyPr/>
        <a:lstStyle/>
        <a:p>
          <a:endParaRPr lang="en-US"/>
        </a:p>
      </dgm:t>
    </dgm:pt>
    <dgm:pt modelId="{A85CA091-4100-4287-8F32-C80895C31462}" type="sibTrans" cxnId="{21F6C5B0-C74E-454E-BC5A-773937A6823C}">
      <dgm:prSet/>
      <dgm:spPr/>
      <dgm:t>
        <a:bodyPr/>
        <a:lstStyle/>
        <a:p>
          <a:endParaRPr lang="en-US"/>
        </a:p>
      </dgm:t>
    </dgm:pt>
    <dgm:pt modelId="{31481AD8-8C98-4DB8-A941-0A5C2E7FE348}">
      <dgm:prSet/>
      <dgm:spPr/>
      <dgm:t>
        <a:bodyPr/>
        <a:lstStyle/>
        <a:p>
          <a:r>
            <a:rPr lang="en-US"/>
            <a:t>TAC Insurance Rate Increases</a:t>
          </a:r>
        </a:p>
      </dgm:t>
    </dgm:pt>
    <dgm:pt modelId="{FF8B4497-7A61-4CE4-AE90-234E61449075}" type="parTrans" cxnId="{373F9C7F-E147-459A-8A06-F5A0BF92ABE2}">
      <dgm:prSet/>
      <dgm:spPr/>
      <dgm:t>
        <a:bodyPr/>
        <a:lstStyle/>
        <a:p>
          <a:endParaRPr lang="en-US"/>
        </a:p>
      </dgm:t>
    </dgm:pt>
    <dgm:pt modelId="{0E08E2AE-6083-4E93-86D1-29AFD34BC051}" type="sibTrans" cxnId="{373F9C7F-E147-459A-8A06-F5A0BF92ABE2}">
      <dgm:prSet/>
      <dgm:spPr/>
      <dgm:t>
        <a:bodyPr/>
        <a:lstStyle/>
        <a:p>
          <a:endParaRPr lang="en-US"/>
        </a:p>
      </dgm:t>
    </dgm:pt>
    <dgm:pt modelId="{58ED779A-930B-4F73-BEA3-72AE50B20994}">
      <dgm:prSet/>
      <dgm:spPr/>
      <dgm:t>
        <a:bodyPr/>
        <a:lstStyle/>
        <a:p>
          <a:r>
            <a:rPr lang="en-US"/>
            <a:t>Judicial Salary increases from SB 293</a:t>
          </a:r>
        </a:p>
      </dgm:t>
    </dgm:pt>
    <dgm:pt modelId="{5EAE2AA4-67D2-46DA-A71B-D45E235AFB4E}" type="parTrans" cxnId="{F3CAA156-C7BA-4C5C-B4AB-13B58C2B4E67}">
      <dgm:prSet/>
      <dgm:spPr/>
      <dgm:t>
        <a:bodyPr/>
        <a:lstStyle/>
        <a:p>
          <a:endParaRPr lang="en-US"/>
        </a:p>
      </dgm:t>
    </dgm:pt>
    <dgm:pt modelId="{13C59287-C26F-404D-B217-20D3EF55AB5F}" type="sibTrans" cxnId="{F3CAA156-C7BA-4C5C-B4AB-13B58C2B4E67}">
      <dgm:prSet/>
      <dgm:spPr/>
      <dgm:t>
        <a:bodyPr/>
        <a:lstStyle/>
        <a:p>
          <a:endParaRPr lang="en-US"/>
        </a:p>
      </dgm:t>
    </dgm:pt>
    <dgm:pt modelId="{EB6D36A9-DD0D-4834-9E33-4DBD40756E0C}" type="pres">
      <dgm:prSet presAssocID="{F51F4E92-F462-48FC-8876-A07FA3CA3B2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91C9171-8BAD-4A27-BBCC-573F39883B96}" type="pres">
      <dgm:prSet presAssocID="{C471E687-5911-4534-902C-400E1869A7B7}" presName="hierRoot1" presStyleCnt="0"/>
      <dgm:spPr/>
    </dgm:pt>
    <dgm:pt modelId="{E15D6382-D56E-4E9C-A118-19666D112A8E}" type="pres">
      <dgm:prSet presAssocID="{C471E687-5911-4534-902C-400E1869A7B7}" presName="composite" presStyleCnt="0"/>
      <dgm:spPr/>
    </dgm:pt>
    <dgm:pt modelId="{8FDA5CA2-AD74-4984-9EC0-50174F8E6E5F}" type="pres">
      <dgm:prSet presAssocID="{C471E687-5911-4534-902C-400E1869A7B7}" presName="background" presStyleLbl="node0" presStyleIdx="0" presStyleCnt="4"/>
      <dgm:spPr/>
    </dgm:pt>
    <dgm:pt modelId="{EB4BEF40-48A3-4FBF-8D64-2FB115C00CBE}" type="pres">
      <dgm:prSet presAssocID="{C471E687-5911-4534-902C-400E1869A7B7}" presName="text" presStyleLbl="fgAcc0" presStyleIdx="0" presStyleCnt="4">
        <dgm:presLayoutVars>
          <dgm:chPref val="3"/>
        </dgm:presLayoutVars>
      </dgm:prSet>
      <dgm:spPr/>
    </dgm:pt>
    <dgm:pt modelId="{6A5ADE6F-AE4C-4C96-BCBC-64B83C99E909}" type="pres">
      <dgm:prSet presAssocID="{C471E687-5911-4534-902C-400E1869A7B7}" presName="hierChild2" presStyleCnt="0"/>
      <dgm:spPr/>
    </dgm:pt>
    <dgm:pt modelId="{8DE13203-50F3-4713-8A8B-D33679BD6A10}" type="pres">
      <dgm:prSet presAssocID="{D47152B6-F0DC-49E8-875A-4D3A529CD155}" presName="hierRoot1" presStyleCnt="0"/>
      <dgm:spPr/>
    </dgm:pt>
    <dgm:pt modelId="{D6A34C2C-C912-44C8-941E-9C08FF5FA961}" type="pres">
      <dgm:prSet presAssocID="{D47152B6-F0DC-49E8-875A-4D3A529CD155}" presName="composite" presStyleCnt="0"/>
      <dgm:spPr/>
    </dgm:pt>
    <dgm:pt modelId="{A6C3C394-4536-43F4-9AE0-F131115E6500}" type="pres">
      <dgm:prSet presAssocID="{D47152B6-F0DC-49E8-875A-4D3A529CD155}" presName="background" presStyleLbl="node0" presStyleIdx="1" presStyleCnt="4"/>
      <dgm:spPr/>
    </dgm:pt>
    <dgm:pt modelId="{7D2E6F47-1BC4-484D-B4A8-2C6FEA262DA9}" type="pres">
      <dgm:prSet presAssocID="{D47152B6-F0DC-49E8-875A-4D3A529CD155}" presName="text" presStyleLbl="fgAcc0" presStyleIdx="1" presStyleCnt="4">
        <dgm:presLayoutVars>
          <dgm:chPref val="3"/>
        </dgm:presLayoutVars>
      </dgm:prSet>
      <dgm:spPr/>
    </dgm:pt>
    <dgm:pt modelId="{2E721A7F-CFE2-4DAC-A6EE-8F0246903305}" type="pres">
      <dgm:prSet presAssocID="{D47152B6-F0DC-49E8-875A-4D3A529CD155}" presName="hierChild2" presStyleCnt="0"/>
      <dgm:spPr/>
    </dgm:pt>
    <dgm:pt modelId="{F4768D6F-63C1-4AE6-BAC0-5267CB52F632}" type="pres">
      <dgm:prSet presAssocID="{31481AD8-8C98-4DB8-A941-0A5C2E7FE348}" presName="hierRoot1" presStyleCnt="0"/>
      <dgm:spPr/>
    </dgm:pt>
    <dgm:pt modelId="{6AD7AA04-DFFD-498F-B715-48A5FD20EBE1}" type="pres">
      <dgm:prSet presAssocID="{31481AD8-8C98-4DB8-A941-0A5C2E7FE348}" presName="composite" presStyleCnt="0"/>
      <dgm:spPr/>
    </dgm:pt>
    <dgm:pt modelId="{FCE5492C-A858-49E3-8949-A14F663362C6}" type="pres">
      <dgm:prSet presAssocID="{31481AD8-8C98-4DB8-A941-0A5C2E7FE348}" presName="background" presStyleLbl="node0" presStyleIdx="2" presStyleCnt="4"/>
      <dgm:spPr/>
    </dgm:pt>
    <dgm:pt modelId="{44F54398-DEBE-416B-AFBA-B7AD2B3EE500}" type="pres">
      <dgm:prSet presAssocID="{31481AD8-8C98-4DB8-A941-0A5C2E7FE348}" presName="text" presStyleLbl="fgAcc0" presStyleIdx="2" presStyleCnt="4">
        <dgm:presLayoutVars>
          <dgm:chPref val="3"/>
        </dgm:presLayoutVars>
      </dgm:prSet>
      <dgm:spPr/>
    </dgm:pt>
    <dgm:pt modelId="{190CC4DA-7E72-4A3A-B4FB-AE3449973E4A}" type="pres">
      <dgm:prSet presAssocID="{31481AD8-8C98-4DB8-A941-0A5C2E7FE348}" presName="hierChild2" presStyleCnt="0"/>
      <dgm:spPr/>
    </dgm:pt>
    <dgm:pt modelId="{71930EDE-8330-4F23-814B-6ACDA07A0F1C}" type="pres">
      <dgm:prSet presAssocID="{58ED779A-930B-4F73-BEA3-72AE50B20994}" presName="hierRoot1" presStyleCnt="0"/>
      <dgm:spPr/>
    </dgm:pt>
    <dgm:pt modelId="{962AA7AF-628E-4C5B-B5BE-80B8515DA412}" type="pres">
      <dgm:prSet presAssocID="{58ED779A-930B-4F73-BEA3-72AE50B20994}" presName="composite" presStyleCnt="0"/>
      <dgm:spPr/>
    </dgm:pt>
    <dgm:pt modelId="{02D894A0-C7FE-492F-A7AE-EA4BBE7F7C15}" type="pres">
      <dgm:prSet presAssocID="{58ED779A-930B-4F73-BEA3-72AE50B20994}" presName="background" presStyleLbl="node0" presStyleIdx="3" presStyleCnt="4"/>
      <dgm:spPr/>
    </dgm:pt>
    <dgm:pt modelId="{AAD7B24E-13C8-4AFA-A335-8C8F5DBF7033}" type="pres">
      <dgm:prSet presAssocID="{58ED779A-930B-4F73-BEA3-72AE50B20994}" presName="text" presStyleLbl="fgAcc0" presStyleIdx="3" presStyleCnt="4">
        <dgm:presLayoutVars>
          <dgm:chPref val="3"/>
        </dgm:presLayoutVars>
      </dgm:prSet>
      <dgm:spPr/>
    </dgm:pt>
    <dgm:pt modelId="{16DF5252-3B85-4F8B-B0D3-860AFDCE2B2B}" type="pres">
      <dgm:prSet presAssocID="{58ED779A-930B-4F73-BEA3-72AE50B20994}" presName="hierChild2" presStyleCnt="0"/>
      <dgm:spPr/>
    </dgm:pt>
  </dgm:ptLst>
  <dgm:cxnLst>
    <dgm:cxn modelId="{DCB7A240-1355-4DD9-8B9F-4F448062379E}" type="presOf" srcId="{31481AD8-8C98-4DB8-A941-0A5C2E7FE348}" destId="{44F54398-DEBE-416B-AFBA-B7AD2B3EE500}" srcOrd="0" destOrd="0" presId="urn:microsoft.com/office/officeart/2005/8/layout/hierarchy1"/>
    <dgm:cxn modelId="{C723D952-D426-444A-A82C-9C6B6DE01839}" type="presOf" srcId="{58ED779A-930B-4F73-BEA3-72AE50B20994}" destId="{AAD7B24E-13C8-4AFA-A335-8C8F5DBF7033}" srcOrd="0" destOrd="0" presId="urn:microsoft.com/office/officeart/2005/8/layout/hierarchy1"/>
    <dgm:cxn modelId="{F3CAA156-C7BA-4C5C-B4AB-13B58C2B4E67}" srcId="{F51F4E92-F462-48FC-8876-A07FA3CA3B27}" destId="{58ED779A-930B-4F73-BEA3-72AE50B20994}" srcOrd="3" destOrd="0" parTransId="{5EAE2AA4-67D2-46DA-A71B-D45E235AFB4E}" sibTransId="{13C59287-C26F-404D-B217-20D3EF55AB5F}"/>
    <dgm:cxn modelId="{4B2D9E77-5ED9-44E7-98FB-76933B9B2E22}" type="presOf" srcId="{F51F4E92-F462-48FC-8876-A07FA3CA3B27}" destId="{EB6D36A9-DD0D-4834-9E33-4DBD40756E0C}" srcOrd="0" destOrd="0" presId="urn:microsoft.com/office/officeart/2005/8/layout/hierarchy1"/>
    <dgm:cxn modelId="{373F9C7F-E147-459A-8A06-F5A0BF92ABE2}" srcId="{F51F4E92-F462-48FC-8876-A07FA3CA3B27}" destId="{31481AD8-8C98-4DB8-A941-0A5C2E7FE348}" srcOrd="2" destOrd="0" parTransId="{FF8B4497-7A61-4CE4-AE90-234E61449075}" sibTransId="{0E08E2AE-6083-4E93-86D1-29AFD34BC051}"/>
    <dgm:cxn modelId="{8261F7A8-F516-44C7-BF3B-D6E2E84D36C4}" srcId="{F51F4E92-F462-48FC-8876-A07FA3CA3B27}" destId="{C471E687-5911-4534-902C-400E1869A7B7}" srcOrd="0" destOrd="0" parTransId="{97F29CE6-54E3-49C4-B966-C0D6714F5DB1}" sibTransId="{7FBA1028-E972-4012-8E6B-7B682B1218AC}"/>
    <dgm:cxn modelId="{21F6C5B0-C74E-454E-BC5A-773937A6823C}" srcId="{F51F4E92-F462-48FC-8876-A07FA3CA3B27}" destId="{D47152B6-F0DC-49E8-875A-4D3A529CD155}" srcOrd="1" destOrd="0" parTransId="{0852161B-2EBE-43EF-AC04-C21302F364C2}" sibTransId="{A85CA091-4100-4287-8F32-C80895C31462}"/>
    <dgm:cxn modelId="{F2729EBA-11C0-4BD0-862A-34957E26FE58}" type="presOf" srcId="{C471E687-5911-4534-902C-400E1869A7B7}" destId="{EB4BEF40-48A3-4FBF-8D64-2FB115C00CBE}" srcOrd="0" destOrd="0" presId="urn:microsoft.com/office/officeart/2005/8/layout/hierarchy1"/>
    <dgm:cxn modelId="{603B05BD-FEB2-474B-A4B9-E2ACB71929F0}" type="presOf" srcId="{D47152B6-F0DC-49E8-875A-4D3A529CD155}" destId="{7D2E6F47-1BC4-484D-B4A8-2C6FEA262DA9}" srcOrd="0" destOrd="0" presId="urn:microsoft.com/office/officeart/2005/8/layout/hierarchy1"/>
    <dgm:cxn modelId="{CF720BC5-4D2C-48BB-8AAD-D236466D8783}" type="presParOf" srcId="{EB6D36A9-DD0D-4834-9E33-4DBD40756E0C}" destId="{591C9171-8BAD-4A27-BBCC-573F39883B96}" srcOrd="0" destOrd="0" presId="urn:microsoft.com/office/officeart/2005/8/layout/hierarchy1"/>
    <dgm:cxn modelId="{7E66600D-3C10-42F7-BA5C-AA53007D6480}" type="presParOf" srcId="{591C9171-8BAD-4A27-BBCC-573F39883B96}" destId="{E15D6382-D56E-4E9C-A118-19666D112A8E}" srcOrd="0" destOrd="0" presId="urn:microsoft.com/office/officeart/2005/8/layout/hierarchy1"/>
    <dgm:cxn modelId="{86F12256-95A5-4067-A3AE-592726465736}" type="presParOf" srcId="{E15D6382-D56E-4E9C-A118-19666D112A8E}" destId="{8FDA5CA2-AD74-4984-9EC0-50174F8E6E5F}" srcOrd="0" destOrd="0" presId="urn:microsoft.com/office/officeart/2005/8/layout/hierarchy1"/>
    <dgm:cxn modelId="{77DF2ACF-5A78-484B-8D89-CD75CDE5A294}" type="presParOf" srcId="{E15D6382-D56E-4E9C-A118-19666D112A8E}" destId="{EB4BEF40-48A3-4FBF-8D64-2FB115C00CBE}" srcOrd="1" destOrd="0" presId="urn:microsoft.com/office/officeart/2005/8/layout/hierarchy1"/>
    <dgm:cxn modelId="{E33DAE77-9828-4594-90AC-44642EDE4A57}" type="presParOf" srcId="{591C9171-8BAD-4A27-BBCC-573F39883B96}" destId="{6A5ADE6F-AE4C-4C96-BCBC-64B83C99E909}" srcOrd="1" destOrd="0" presId="urn:microsoft.com/office/officeart/2005/8/layout/hierarchy1"/>
    <dgm:cxn modelId="{3B91CA6A-3FD3-4308-BAF2-3961442E38BC}" type="presParOf" srcId="{EB6D36A9-DD0D-4834-9E33-4DBD40756E0C}" destId="{8DE13203-50F3-4713-8A8B-D33679BD6A10}" srcOrd="1" destOrd="0" presId="urn:microsoft.com/office/officeart/2005/8/layout/hierarchy1"/>
    <dgm:cxn modelId="{F89251E6-05BC-4804-84C3-3B305C4F38EA}" type="presParOf" srcId="{8DE13203-50F3-4713-8A8B-D33679BD6A10}" destId="{D6A34C2C-C912-44C8-941E-9C08FF5FA961}" srcOrd="0" destOrd="0" presId="urn:microsoft.com/office/officeart/2005/8/layout/hierarchy1"/>
    <dgm:cxn modelId="{4C9F3F52-3037-47E1-A03B-5E403F8198F2}" type="presParOf" srcId="{D6A34C2C-C912-44C8-941E-9C08FF5FA961}" destId="{A6C3C394-4536-43F4-9AE0-F131115E6500}" srcOrd="0" destOrd="0" presId="urn:microsoft.com/office/officeart/2005/8/layout/hierarchy1"/>
    <dgm:cxn modelId="{77439860-BD9B-472B-B3E6-57B86F7B3450}" type="presParOf" srcId="{D6A34C2C-C912-44C8-941E-9C08FF5FA961}" destId="{7D2E6F47-1BC4-484D-B4A8-2C6FEA262DA9}" srcOrd="1" destOrd="0" presId="urn:microsoft.com/office/officeart/2005/8/layout/hierarchy1"/>
    <dgm:cxn modelId="{9169E698-B979-4BB3-924A-B1970DD5C87B}" type="presParOf" srcId="{8DE13203-50F3-4713-8A8B-D33679BD6A10}" destId="{2E721A7F-CFE2-4DAC-A6EE-8F0246903305}" srcOrd="1" destOrd="0" presId="urn:microsoft.com/office/officeart/2005/8/layout/hierarchy1"/>
    <dgm:cxn modelId="{4C1ACA1D-9420-4B83-9658-8DC9CC98AB21}" type="presParOf" srcId="{EB6D36A9-DD0D-4834-9E33-4DBD40756E0C}" destId="{F4768D6F-63C1-4AE6-BAC0-5267CB52F632}" srcOrd="2" destOrd="0" presId="urn:microsoft.com/office/officeart/2005/8/layout/hierarchy1"/>
    <dgm:cxn modelId="{682518B0-F837-49DC-80DD-8D93217CA156}" type="presParOf" srcId="{F4768D6F-63C1-4AE6-BAC0-5267CB52F632}" destId="{6AD7AA04-DFFD-498F-B715-48A5FD20EBE1}" srcOrd="0" destOrd="0" presId="urn:microsoft.com/office/officeart/2005/8/layout/hierarchy1"/>
    <dgm:cxn modelId="{561C41C3-4144-41B1-BE7E-C01F67527787}" type="presParOf" srcId="{6AD7AA04-DFFD-498F-B715-48A5FD20EBE1}" destId="{FCE5492C-A858-49E3-8949-A14F663362C6}" srcOrd="0" destOrd="0" presId="urn:microsoft.com/office/officeart/2005/8/layout/hierarchy1"/>
    <dgm:cxn modelId="{93B030E8-1F7C-4524-A2AF-5AC8D934AC23}" type="presParOf" srcId="{6AD7AA04-DFFD-498F-B715-48A5FD20EBE1}" destId="{44F54398-DEBE-416B-AFBA-B7AD2B3EE500}" srcOrd="1" destOrd="0" presId="urn:microsoft.com/office/officeart/2005/8/layout/hierarchy1"/>
    <dgm:cxn modelId="{C7CA66D2-B760-45F2-A4FD-06830241744A}" type="presParOf" srcId="{F4768D6F-63C1-4AE6-BAC0-5267CB52F632}" destId="{190CC4DA-7E72-4A3A-B4FB-AE3449973E4A}" srcOrd="1" destOrd="0" presId="urn:microsoft.com/office/officeart/2005/8/layout/hierarchy1"/>
    <dgm:cxn modelId="{EE9882AB-5279-4451-AFBF-03671CD67C53}" type="presParOf" srcId="{EB6D36A9-DD0D-4834-9E33-4DBD40756E0C}" destId="{71930EDE-8330-4F23-814B-6ACDA07A0F1C}" srcOrd="3" destOrd="0" presId="urn:microsoft.com/office/officeart/2005/8/layout/hierarchy1"/>
    <dgm:cxn modelId="{D4DBFB26-1C99-4BAD-9E2B-B01120FC91BB}" type="presParOf" srcId="{71930EDE-8330-4F23-814B-6ACDA07A0F1C}" destId="{962AA7AF-628E-4C5B-B5BE-80B8515DA412}" srcOrd="0" destOrd="0" presId="urn:microsoft.com/office/officeart/2005/8/layout/hierarchy1"/>
    <dgm:cxn modelId="{A52A6D22-439A-4E50-8661-9573558B96AC}" type="presParOf" srcId="{962AA7AF-628E-4C5B-B5BE-80B8515DA412}" destId="{02D894A0-C7FE-492F-A7AE-EA4BBE7F7C15}" srcOrd="0" destOrd="0" presId="urn:microsoft.com/office/officeart/2005/8/layout/hierarchy1"/>
    <dgm:cxn modelId="{0ADB4453-F342-49AB-9152-CBD05A078AFC}" type="presParOf" srcId="{962AA7AF-628E-4C5B-B5BE-80B8515DA412}" destId="{AAD7B24E-13C8-4AFA-A335-8C8F5DBF7033}" srcOrd="1" destOrd="0" presId="urn:microsoft.com/office/officeart/2005/8/layout/hierarchy1"/>
    <dgm:cxn modelId="{4C1F8E8B-4413-48D9-91A4-086ED73EE9CC}" type="presParOf" srcId="{71930EDE-8330-4F23-814B-6ACDA07A0F1C}" destId="{16DF5252-3B85-4F8B-B0D3-860AFDCE2B2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DE94FA-731C-47DC-AEFB-E7AB118BEAAB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B67A34-A7B5-4855-BA95-548B7AF7616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Book Antiqua" panose="02040602050305030304" pitchFamily="18" charset="0"/>
            </a:rPr>
            <a:t>77 New Positions  totaling  $3,988,620 in salaries</a:t>
          </a:r>
        </a:p>
      </dgm:t>
    </dgm:pt>
    <dgm:pt modelId="{B634661B-71E7-4C4E-AB55-43270E307EB8}" type="parTrans" cxnId="{D8D2C9CC-2CAC-4E8F-B1A8-0CDB54B37272}">
      <dgm:prSet/>
      <dgm:spPr/>
      <dgm:t>
        <a:bodyPr/>
        <a:lstStyle/>
        <a:p>
          <a:endParaRPr lang="en-US"/>
        </a:p>
      </dgm:t>
    </dgm:pt>
    <dgm:pt modelId="{4BF17BC5-91D8-406B-93E5-943F1DDD742D}" type="sibTrans" cxnId="{D8D2C9CC-2CAC-4E8F-B1A8-0CDB54B37272}">
      <dgm:prSet/>
      <dgm:spPr/>
      <dgm:t>
        <a:bodyPr/>
        <a:lstStyle/>
        <a:p>
          <a:endParaRPr lang="en-US"/>
        </a:p>
      </dgm:t>
    </dgm:pt>
    <dgm:pt modelId="{5D1CBE7C-AA9F-4124-A3CF-7BAF4A5486A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Book Antiqua" panose="02040602050305030304" pitchFamily="18" charset="0"/>
            </a:rPr>
            <a:t>15 Salary Increases including Reclassifications, Step Increases, and New Stipends or Stipend increases</a:t>
          </a:r>
        </a:p>
      </dgm:t>
    </dgm:pt>
    <dgm:pt modelId="{D2482C7C-94A9-49E7-88F4-C9D185155442}" type="parTrans" cxnId="{3A3F798F-9DCB-4DF7-8CE0-E9F65230CFF4}">
      <dgm:prSet/>
      <dgm:spPr/>
      <dgm:t>
        <a:bodyPr/>
        <a:lstStyle/>
        <a:p>
          <a:endParaRPr lang="en-US"/>
        </a:p>
      </dgm:t>
    </dgm:pt>
    <dgm:pt modelId="{8531BF82-1B72-4105-831F-DC3730CF5249}" type="sibTrans" cxnId="{3A3F798F-9DCB-4DF7-8CE0-E9F65230CFF4}">
      <dgm:prSet/>
      <dgm:spPr/>
      <dgm:t>
        <a:bodyPr/>
        <a:lstStyle/>
        <a:p>
          <a:endParaRPr lang="en-US"/>
        </a:p>
      </dgm:t>
    </dgm:pt>
    <dgm:pt modelId="{5598D51F-C4E8-4E8C-83BF-95EEC3C0471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Book Antiqua" panose="02040602050305030304" pitchFamily="18" charset="0"/>
            </a:rPr>
            <a:t>37 Vehicles totaling $1,979,000 </a:t>
          </a:r>
        </a:p>
      </dgm:t>
    </dgm:pt>
    <dgm:pt modelId="{DCD89039-E3A5-4FC2-A65A-72492A04B477}" type="parTrans" cxnId="{CDD6F18D-3E35-4C92-B5AE-F0BA22787B03}">
      <dgm:prSet/>
      <dgm:spPr/>
      <dgm:t>
        <a:bodyPr/>
        <a:lstStyle/>
        <a:p>
          <a:endParaRPr lang="en-US"/>
        </a:p>
      </dgm:t>
    </dgm:pt>
    <dgm:pt modelId="{1979D0CD-22F9-41D9-BA79-F6C634A39A32}" type="sibTrans" cxnId="{CDD6F18D-3E35-4C92-B5AE-F0BA22787B03}">
      <dgm:prSet/>
      <dgm:spPr/>
      <dgm:t>
        <a:bodyPr/>
        <a:lstStyle/>
        <a:p>
          <a:endParaRPr lang="en-US"/>
        </a:p>
      </dgm:t>
    </dgm:pt>
    <dgm:pt modelId="{78EEEC3C-A7BD-41FC-8639-B47F69FE426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Book Antiqua" panose="02040602050305030304" pitchFamily="18" charset="0"/>
            </a:rPr>
            <a:t>Capital Requests for equipment, computer equipment and a remodel</a:t>
          </a:r>
        </a:p>
      </dgm:t>
    </dgm:pt>
    <dgm:pt modelId="{7E196953-7742-44B6-A0AC-17BE7DD8F15E}" type="parTrans" cxnId="{48888FFA-59CA-44EF-B2EB-34EED8449786}">
      <dgm:prSet/>
      <dgm:spPr/>
      <dgm:t>
        <a:bodyPr/>
        <a:lstStyle/>
        <a:p>
          <a:endParaRPr lang="en-US"/>
        </a:p>
      </dgm:t>
    </dgm:pt>
    <dgm:pt modelId="{01FAE6C3-BFD3-4BE6-938B-1DAD20B40CBC}" type="sibTrans" cxnId="{48888FFA-59CA-44EF-B2EB-34EED8449786}">
      <dgm:prSet/>
      <dgm:spPr/>
      <dgm:t>
        <a:bodyPr/>
        <a:lstStyle/>
        <a:p>
          <a:endParaRPr lang="en-US"/>
        </a:p>
      </dgm:t>
    </dgm:pt>
    <dgm:pt modelId="{A00671A8-A159-49AD-A32E-581D9903C699}" type="pres">
      <dgm:prSet presAssocID="{F1DE94FA-731C-47DC-AEFB-E7AB118BEAAB}" presName="root" presStyleCnt="0">
        <dgm:presLayoutVars>
          <dgm:dir/>
          <dgm:resizeHandles val="exact"/>
        </dgm:presLayoutVars>
      </dgm:prSet>
      <dgm:spPr/>
    </dgm:pt>
    <dgm:pt modelId="{DEEC89A6-43DD-4219-815A-71B74F082663}" type="pres">
      <dgm:prSet presAssocID="{C2B67A34-A7B5-4855-BA95-548B7AF7616C}" presName="compNode" presStyleCnt="0"/>
      <dgm:spPr/>
    </dgm:pt>
    <dgm:pt modelId="{21F7E69D-7477-441F-9573-98D02F786A86}" type="pres">
      <dgm:prSet presAssocID="{C2B67A34-A7B5-4855-BA95-548B7AF7616C}" presName="bgRect" presStyleLbl="bgShp" presStyleIdx="0" presStyleCnt="4"/>
      <dgm:spPr/>
    </dgm:pt>
    <dgm:pt modelId="{369EF14A-FF30-4335-B8DB-822FF16AAC70}" type="pres">
      <dgm:prSet presAssocID="{C2B67A34-A7B5-4855-BA95-548B7AF7616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D5E166E3-DADD-4FC5-8EB8-85EB3E6171EF}" type="pres">
      <dgm:prSet presAssocID="{C2B67A34-A7B5-4855-BA95-548B7AF7616C}" presName="spaceRect" presStyleCnt="0"/>
      <dgm:spPr/>
    </dgm:pt>
    <dgm:pt modelId="{A9760E0E-A019-4EEF-A036-B591397F3535}" type="pres">
      <dgm:prSet presAssocID="{C2B67A34-A7B5-4855-BA95-548B7AF7616C}" presName="parTx" presStyleLbl="revTx" presStyleIdx="0" presStyleCnt="4">
        <dgm:presLayoutVars>
          <dgm:chMax val="0"/>
          <dgm:chPref val="0"/>
        </dgm:presLayoutVars>
      </dgm:prSet>
      <dgm:spPr/>
    </dgm:pt>
    <dgm:pt modelId="{0F7B33B9-1848-48A2-AC08-90D9E4F0B89C}" type="pres">
      <dgm:prSet presAssocID="{4BF17BC5-91D8-406B-93E5-943F1DDD742D}" presName="sibTrans" presStyleCnt="0"/>
      <dgm:spPr/>
    </dgm:pt>
    <dgm:pt modelId="{0D1A63CF-9934-4554-B11F-D808227DCAB5}" type="pres">
      <dgm:prSet presAssocID="{5D1CBE7C-AA9F-4124-A3CF-7BAF4A5486A4}" presName="compNode" presStyleCnt="0"/>
      <dgm:spPr/>
    </dgm:pt>
    <dgm:pt modelId="{F89E8F63-A1BB-43BE-B306-A471BF729351}" type="pres">
      <dgm:prSet presAssocID="{5D1CBE7C-AA9F-4124-A3CF-7BAF4A5486A4}" presName="bgRect" presStyleLbl="bgShp" presStyleIdx="1" presStyleCnt="4"/>
      <dgm:spPr/>
    </dgm:pt>
    <dgm:pt modelId="{FC649395-C43C-4A19-B388-240E374B4C3B}" type="pres">
      <dgm:prSet presAssocID="{5D1CBE7C-AA9F-4124-A3CF-7BAF4A5486A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3DECBB46-7C90-4F1A-85F5-DF5CB2643D44}" type="pres">
      <dgm:prSet presAssocID="{5D1CBE7C-AA9F-4124-A3CF-7BAF4A5486A4}" presName="spaceRect" presStyleCnt="0"/>
      <dgm:spPr/>
    </dgm:pt>
    <dgm:pt modelId="{7BDDE37D-E3C0-4EBD-A1D2-960CAFEBD9EA}" type="pres">
      <dgm:prSet presAssocID="{5D1CBE7C-AA9F-4124-A3CF-7BAF4A5486A4}" presName="parTx" presStyleLbl="revTx" presStyleIdx="1" presStyleCnt="4">
        <dgm:presLayoutVars>
          <dgm:chMax val="0"/>
          <dgm:chPref val="0"/>
        </dgm:presLayoutVars>
      </dgm:prSet>
      <dgm:spPr/>
    </dgm:pt>
    <dgm:pt modelId="{DD211D0A-721D-4BDA-9909-9FA774669CAC}" type="pres">
      <dgm:prSet presAssocID="{8531BF82-1B72-4105-831F-DC3730CF5249}" presName="sibTrans" presStyleCnt="0"/>
      <dgm:spPr/>
    </dgm:pt>
    <dgm:pt modelId="{BB4E4831-D7F7-4812-93C4-54A32317EE12}" type="pres">
      <dgm:prSet presAssocID="{5598D51F-C4E8-4E8C-83BF-95EEC3C04717}" presName="compNode" presStyleCnt="0"/>
      <dgm:spPr/>
    </dgm:pt>
    <dgm:pt modelId="{9DAE3C70-C467-4465-98B1-2967C9164E88}" type="pres">
      <dgm:prSet presAssocID="{5598D51F-C4E8-4E8C-83BF-95EEC3C04717}" presName="bgRect" presStyleLbl="bgShp" presStyleIdx="2" presStyleCnt="4"/>
      <dgm:spPr/>
    </dgm:pt>
    <dgm:pt modelId="{BA1A7FAA-8E02-4831-910C-41C760714CDA}" type="pres">
      <dgm:prSet presAssocID="{5598D51F-C4E8-4E8C-83BF-95EEC3C0471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ar"/>
        </a:ext>
      </dgm:extLst>
    </dgm:pt>
    <dgm:pt modelId="{9170D2D5-6701-4D0F-93C3-4C068A3676F3}" type="pres">
      <dgm:prSet presAssocID="{5598D51F-C4E8-4E8C-83BF-95EEC3C04717}" presName="spaceRect" presStyleCnt="0"/>
      <dgm:spPr/>
    </dgm:pt>
    <dgm:pt modelId="{38A428AB-9282-4CA2-9550-718E4C076E5F}" type="pres">
      <dgm:prSet presAssocID="{5598D51F-C4E8-4E8C-83BF-95EEC3C04717}" presName="parTx" presStyleLbl="revTx" presStyleIdx="2" presStyleCnt="4">
        <dgm:presLayoutVars>
          <dgm:chMax val="0"/>
          <dgm:chPref val="0"/>
        </dgm:presLayoutVars>
      </dgm:prSet>
      <dgm:spPr/>
    </dgm:pt>
    <dgm:pt modelId="{3C7C0CE9-E0C4-48A6-8B96-A5D28FE356AC}" type="pres">
      <dgm:prSet presAssocID="{1979D0CD-22F9-41D9-BA79-F6C634A39A32}" presName="sibTrans" presStyleCnt="0"/>
      <dgm:spPr/>
    </dgm:pt>
    <dgm:pt modelId="{78F4426B-600D-4228-805D-353D3483BC6D}" type="pres">
      <dgm:prSet presAssocID="{78EEEC3C-A7BD-41FC-8639-B47F69FE4269}" presName="compNode" presStyleCnt="0"/>
      <dgm:spPr/>
    </dgm:pt>
    <dgm:pt modelId="{EE2BF212-21AD-48BE-B4CE-B33B58126B3D}" type="pres">
      <dgm:prSet presAssocID="{78EEEC3C-A7BD-41FC-8639-B47F69FE4269}" presName="bgRect" presStyleLbl="bgShp" presStyleIdx="3" presStyleCnt="4"/>
      <dgm:spPr/>
    </dgm:pt>
    <dgm:pt modelId="{7FB47D20-5B7F-4041-B191-BADC4CB62973}" type="pres">
      <dgm:prSet presAssocID="{78EEEC3C-A7BD-41FC-8639-B47F69FE426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xcavator"/>
        </a:ext>
      </dgm:extLst>
    </dgm:pt>
    <dgm:pt modelId="{04D9FB46-4C30-4F58-A785-44A8976B53F3}" type="pres">
      <dgm:prSet presAssocID="{78EEEC3C-A7BD-41FC-8639-B47F69FE4269}" presName="spaceRect" presStyleCnt="0"/>
      <dgm:spPr/>
    </dgm:pt>
    <dgm:pt modelId="{62B6A9D3-8CA2-471E-9F7B-D3D95BFD7659}" type="pres">
      <dgm:prSet presAssocID="{78EEEC3C-A7BD-41FC-8639-B47F69FE4269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8301C507-A9FC-433F-B4CD-8D9E2D9C7CCE}" type="presOf" srcId="{F1DE94FA-731C-47DC-AEFB-E7AB118BEAAB}" destId="{A00671A8-A159-49AD-A32E-581D9903C699}" srcOrd="0" destOrd="0" presId="urn:microsoft.com/office/officeart/2018/2/layout/IconVerticalSolidList"/>
    <dgm:cxn modelId="{B4C5E707-7CCE-4E40-9AEC-C519D12454FC}" type="presOf" srcId="{5D1CBE7C-AA9F-4124-A3CF-7BAF4A5486A4}" destId="{7BDDE37D-E3C0-4EBD-A1D2-960CAFEBD9EA}" srcOrd="0" destOrd="0" presId="urn:microsoft.com/office/officeart/2018/2/layout/IconVerticalSolidList"/>
    <dgm:cxn modelId="{476D5143-0BF1-4918-9BDA-7F755BABA910}" type="presOf" srcId="{5598D51F-C4E8-4E8C-83BF-95EEC3C04717}" destId="{38A428AB-9282-4CA2-9550-718E4C076E5F}" srcOrd="0" destOrd="0" presId="urn:microsoft.com/office/officeart/2018/2/layout/IconVerticalSolidList"/>
    <dgm:cxn modelId="{54AFAA84-7D1E-4DCE-9B4B-8042A579845F}" type="presOf" srcId="{C2B67A34-A7B5-4855-BA95-548B7AF7616C}" destId="{A9760E0E-A019-4EEF-A036-B591397F3535}" srcOrd="0" destOrd="0" presId="urn:microsoft.com/office/officeart/2018/2/layout/IconVerticalSolidList"/>
    <dgm:cxn modelId="{CDD6F18D-3E35-4C92-B5AE-F0BA22787B03}" srcId="{F1DE94FA-731C-47DC-AEFB-E7AB118BEAAB}" destId="{5598D51F-C4E8-4E8C-83BF-95EEC3C04717}" srcOrd="2" destOrd="0" parTransId="{DCD89039-E3A5-4FC2-A65A-72492A04B477}" sibTransId="{1979D0CD-22F9-41D9-BA79-F6C634A39A32}"/>
    <dgm:cxn modelId="{3A3F798F-9DCB-4DF7-8CE0-E9F65230CFF4}" srcId="{F1DE94FA-731C-47DC-AEFB-E7AB118BEAAB}" destId="{5D1CBE7C-AA9F-4124-A3CF-7BAF4A5486A4}" srcOrd="1" destOrd="0" parTransId="{D2482C7C-94A9-49E7-88F4-C9D185155442}" sibTransId="{8531BF82-1B72-4105-831F-DC3730CF5249}"/>
    <dgm:cxn modelId="{D01B659B-EC99-49B9-8139-7DDCDC43A90E}" type="presOf" srcId="{78EEEC3C-A7BD-41FC-8639-B47F69FE4269}" destId="{62B6A9D3-8CA2-471E-9F7B-D3D95BFD7659}" srcOrd="0" destOrd="0" presId="urn:microsoft.com/office/officeart/2018/2/layout/IconVerticalSolidList"/>
    <dgm:cxn modelId="{D8D2C9CC-2CAC-4E8F-B1A8-0CDB54B37272}" srcId="{F1DE94FA-731C-47DC-AEFB-E7AB118BEAAB}" destId="{C2B67A34-A7B5-4855-BA95-548B7AF7616C}" srcOrd="0" destOrd="0" parTransId="{B634661B-71E7-4C4E-AB55-43270E307EB8}" sibTransId="{4BF17BC5-91D8-406B-93E5-943F1DDD742D}"/>
    <dgm:cxn modelId="{48888FFA-59CA-44EF-B2EB-34EED8449786}" srcId="{F1DE94FA-731C-47DC-AEFB-E7AB118BEAAB}" destId="{78EEEC3C-A7BD-41FC-8639-B47F69FE4269}" srcOrd="3" destOrd="0" parTransId="{7E196953-7742-44B6-A0AC-17BE7DD8F15E}" sibTransId="{01FAE6C3-BFD3-4BE6-938B-1DAD20B40CBC}"/>
    <dgm:cxn modelId="{8111E2A8-A690-46F0-8A79-3537815E0F7F}" type="presParOf" srcId="{A00671A8-A159-49AD-A32E-581D9903C699}" destId="{DEEC89A6-43DD-4219-815A-71B74F082663}" srcOrd="0" destOrd="0" presId="urn:microsoft.com/office/officeart/2018/2/layout/IconVerticalSolidList"/>
    <dgm:cxn modelId="{C6282CAB-0A60-4EF5-92EC-DA9A638A8453}" type="presParOf" srcId="{DEEC89A6-43DD-4219-815A-71B74F082663}" destId="{21F7E69D-7477-441F-9573-98D02F786A86}" srcOrd="0" destOrd="0" presId="urn:microsoft.com/office/officeart/2018/2/layout/IconVerticalSolidList"/>
    <dgm:cxn modelId="{5EA6EB71-2887-4809-8B6D-32A11B80B40E}" type="presParOf" srcId="{DEEC89A6-43DD-4219-815A-71B74F082663}" destId="{369EF14A-FF30-4335-B8DB-822FF16AAC70}" srcOrd="1" destOrd="0" presId="urn:microsoft.com/office/officeart/2018/2/layout/IconVerticalSolidList"/>
    <dgm:cxn modelId="{3AD89BBD-987F-4E1D-AC43-43F903522B48}" type="presParOf" srcId="{DEEC89A6-43DD-4219-815A-71B74F082663}" destId="{D5E166E3-DADD-4FC5-8EB8-85EB3E6171EF}" srcOrd="2" destOrd="0" presId="urn:microsoft.com/office/officeart/2018/2/layout/IconVerticalSolidList"/>
    <dgm:cxn modelId="{612FBDE0-F4D1-4431-9A45-17BA0D5409C8}" type="presParOf" srcId="{DEEC89A6-43DD-4219-815A-71B74F082663}" destId="{A9760E0E-A019-4EEF-A036-B591397F3535}" srcOrd="3" destOrd="0" presId="urn:microsoft.com/office/officeart/2018/2/layout/IconVerticalSolidList"/>
    <dgm:cxn modelId="{22F15461-4A62-4DBD-AE04-5E5D74942E1A}" type="presParOf" srcId="{A00671A8-A159-49AD-A32E-581D9903C699}" destId="{0F7B33B9-1848-48A2-AC08-90D9E4F0B89C}" srcOrd="1" destOrd="0" presId="urn:microsoft.com/office/officeart/2018/2/layout/IconVerticalSolidList"/>
    <dgm:cxn modelId="{FA00AD05-408C-44AA-9460-A0C211A75661}" type="presParOf" srcId="{A00671A8-A159-49AD-A32E-581D9903C699}" destId="{0D1A63CF-9934-4554-B11F-D808227DCAB5}" srcOrd="2" destOrd="0" presId="urn:microsoft.com/office/officeart/2018/2/layout/IconVerticalSolidList"/>
    <dgm:cxn modelId="{2D64F8E9-D7E2-4A80-B129-C9691CC1425A}" type="presParOf" srcId="{0D1A63CF-9934-4554-B11F-D808227DCAB5}" destId="{F89E8F63-A1BB-43BE-B306-A471BF729351}" srcOrd="0" destOrd="0" presId="urn:microsoft.com/office/officeart/2018/2/layout/IconVerticalSolidList"/>
    <dgm:cxn modelId="{BFB2ECA4-566E-4488-8052-3F40F0C25DB5}" type="presParOf" srcId="{0D1A63CF-9934-4554-B11F-D808227DCAB5}" destId="{FC649395-C43C-4A19-B388-240E374B4C3B}" srcOrd="1" destOrd="0" presId="urn:microsoft.com/office/officeart/2018/2/layout/IconVerticalSolidList"/>
    <dgm:cxn modelId="{1B064870-74B7-4CEC-94DF-862BCADD8BCC}" type="presParOf" srcId="{0D1A63CF-9934-4554-B11F-D808227DCAB5}" destId="{3DECBB46-7C90-4F1A-85F5-DF5CB2643D44}" srcOrd="2" destOrd="0" presId="urn:microsoft.com/office/officeart/2018/2/layout/IconVerticalSolidList"/>
    <dgm:cxn modelId="{64B53A0D-DE4B-4507-B803-697978F59ADA}" type="presParOf" srcId="{0D1A63CF-9934-4554-B11F-D808227DCAB5}" destId="{7BDDE37D-E3C0-4EBD-A1D2-960CAFEBD9EA}" srcOrd="3" destOrd="0" presId="urn:microsoft.com/office/officeart/2018/2/layout/IconVerticalSolidList"/>
    <dgm:cxn modelId="{5322F68F-B695-44AD-9706-B8914D14E995}" type="presParOf" srcId="{A00671A8-A159-49AD-A32E-581D9903C699}" destId="{DD211D0A-721D-4BDA-9909-9FA774669CAC}" srcOrd="3" destOrd="0" presId="urn:microsoft.com/office/officeart/2018/2/layout/IconVerticalSolidList"/>
    <dgm:cxn modelId="{35634022-A7DD-46C5-9910-B123A369F247}" type="presParOf" srcId="{A00671A8-A159-49AD-A32E-581D9903C699}" destId="{BB4E4831-D7F7-4812-93C4-54A32317EE12}" srcOrd="4" destOrd="0" presId="urn:microsoft.com/office/officeart/2018/2/layout/IconVerticalSolidList"/>
    <dgm:cxn modelId="{E3B91F56-AAEA-4596-A056-E054B87A5091}" type="presParOf" srcId="{BB4E4831-D7F7-4812-93C4-54A32317EE12}" destId="{9DAE3C70-C467-4465-98B1-2967C9164E88}" srcOrd="0" destOrd="0" presId="urn:microsoft.com/office/officeart/2018/2/layout/IconVerticalSolidList"/>
    <dgm:cxn modelId="{52ED8DCE-B5A9-467C-A01A-FB1D0432D4A2}" type="presParOf" srcId="{BB4E4831-D7F7-4812-93C4-54A32317EE12}" destId="{BA1A7FAA-8E02-4831-910C-41C760714CDA}" srcOrd="1" destOrd="0" presId="urn:microsoft.com/office/officeart/2018/2/layout/IconVerticalSolidList"/>
    <dgm:cxn modelId="{288CDAC9-4853-418C-8678-9520C1E98C77}" type="presParOf" srcId="{BB4E4831-D7F7-4812-93C4-54A32317EE12}" destId="{9170D2D5-6701-4D0F-93C3-4C068A3676F3}" srcOrd="2" destOrd="0" presId="urn:microsoft.com/office/officeart/2018/2/layout/IconVerticalSolidList"/>
    <dgm:cxn modelId="{87F80CA8-7C39-4D09-877A-82F30FB5092F}" type="presParOf" srcId="{BB4E4831-D7F7-4812-93C4-54A32317EE12}" destId="{38A428AB-9282-4CA2-9550-718E4C076E5F}" srcOrd="3" destOrd="0" presId="urn:microsoft.com/office/officeart/2018/2/layout/IconVerticalSolidList"/>
    <dgm:cxn modelId="{441B1B19-A52D-4F9A-ACCB-5A72D13FB352}" type="presParOf" srcId="{A00671A8-A159-49AD-A32E-581D9903C699}" destId="{3C7C0CE9-E0C4-48A6-8B96-A5D28FE356AC}" srcOrd="5" destOrd="0" presId="urn:microsoft.com/office/officeart/2018/2/layout/IconVerticalSolidList"/>
    <dgm:cxn modelId="{B59F82D8-6C6B-44E1-A6AE-C79260FBC38B}" type="presParOf" srcId="{A00671A8-A159-49AD-A32E-581D9903C699}" destId="{78F4426B-600D-4228-805D-353D3483BC6D}" srcOrd="6" destOrd="0" presId="urn:microsoft.com/office/officeart/2018/2/layout/IconVerticalSolidList"/>
    <dgm:cxn modelId="{E0A766EE-6803-44E1-88D6-80D51BC967E3}" type="presParOf" srcId="{78F4426B-600D-4228-805D-353D3483BC6D}" destId="{EE2BF212-21AD-48BE-B4CE-B33B58126B3D}" srcOrd="0" destOrd="0" presId="urn:microsoft.com/office/officeart/2018/2/layout/IconVerticalSolidList"/>
    <dgm:cxn modelId="{03A2D97F-9013-4C38-B0C5-A0EFB7B28E22}" type="presParOf" srcId="{78F4426B-600D-4228-805D-353D3483BC6D}" destId="{7FB47D20-5B7F-4041-B191-BADC4CB62973}" srcOrd="1" destOrd="0" presId="urn:microsoft.com/office/officeart/2018/2/layout/IconVerticalSolidList"/>
    <dgm:cxn modelId="{BDBF0DCA-DAA1-4003-AA94-90CD668A7A49}" type="presParOf" srcId="{78F4426B-600D-4228-805D-353D3483BC6D}" destId="{04D9FB46-4C30-4F58-A785-44A8976B53F3}" srcOrd="2" destOrd="0" presId="urn:microsoft.com/office/officeart/2018/2/layout/IconVerticalSolidList"/>
    <dgm:cxn modelId="{F1EC533E-5FA0-4A75-9104-8675E7704979}" type="presParOf" srcId="{78F4426B-600D-4228-805D-353D3483BC6D}" destId="{62B6A9D3-8CA2-471E-9F7B-D3D95BFD765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A5CA2-AD74-4984-9EC0-50174F8E6E5F}">
      <dsp:nvSpPr>
        <dsp:cNvPr id="0" name=""/>
        <dsp:cNvSpPr/>
      </dsp:nvSpPr>
      <dsp:spPr>
        <a:xfrm>
          <a:off x="3201" y="998291"/>
          <a:ext cx="2285879" cy="145153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4BEF40-48A3-4FBF-8D64-2FB115C00CBE}">
      <dsp:nvSpPr>
        <dsp:cNvPr id="0" name=""/>
        <dsp:cNvSpPr/>
      </dsp:nvSpPr>
      <dsp:spPr>
        <a:xfrm>
          <a:off x="257188" y="1239579"/>
          <a:ext cx="2285879" cy="145153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Health Insurance Funding</a:t>
          </a:r>
        </a:p>
      </dsp:txBody>
      <dsp:txXfrm>
        <a:off x="299702" y="1282093"/>
        <a:ext cx="2200851" cy="1366505"/>
      </dsp:txXfrm>
    </dsp:sp>
    <dsp:sp modelId="{A6C3C394-4536-43F4-9AE0-F131115E6500}">
      <dsp:nvSpPr>
        <dsp:cNvPr id="0" name=""/>
        <dsp:cNvSpPr/>
      </dsp:nvSpPr>
      <dsp:spPr>
        <a:xfrm>
          <a:off x="2797054" y="998291"/>
          <a:ext cx="2285879" cy="145153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2E6F47-1BC4-484D-B4A8-2C6FEA262DA9}">
      <dsp:nvSpPr>
        <dsp:cNvPr id="0" name=""/>
        <dsp:cNvSpPr/>
      </dsp:nvSpPr>
      <dsp:spPr>
        <a:xfrm>
          <a:off x="3051041" y="1239579"/>
          <a:ext cx="2285879" cy="145153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Inmate Medical &amp; Meals</a:t>
          </a:r>
        </a:p>
      </dsp:txBody>
      <dsp:txXfrm>
        <a:off x="3093555" y="1282093"/>
        <a:ext cx="2200851" cy="1366505"/>
      </dsp:txXfrm>
    </dsp:sp>
    <dsp:sp modelId="{FCE5492C-A858-49E3-8949-A14F663362C6}">
      <dsp:nvSpPr>
        <dsp:cNvPr id="0" name=""/>
        <dsp:cNvSpPr/>
      </dsp:nvSpPr>
      <dsp:spPr>
        <a:xfrm>
          <a:off x="5590907" y="998291"/>
          <a:ext cx="2285879" cy="145153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F54398-DEBE-416B-AFBA-B7AD2B3EE500}">
      <dsp:nvSpPr>
        <dsp:cNvPr id="0" name=""/>
        <dsp:cNvSpPr/>
      </dsp:nvSpPr>
      <dsp:spPr>
        <a:xfrm>
          <a:off x="5844894" y="1239579"/>
          <a:ext cx="2285879" cy="145153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TAC Insurance Rate Increases</a:t>
          </a:r>
        </a:p>
      </dsp:txBody>
      <dsp:txXfrm>
        <a:off x="5887408" y="1282093"/>
        <a:ext cx="2200851" cy="1366505"/>
      </dsp:txXfrm>
    </dsp:sp>
    <dsp:sp modelId="{02D894A0-C7FE-492F-A7AE-EA4BBE7F7C15}">
      <dsp:nvSpPr>
        <dsp:cNvPr id="0" name=""/>
        <dsp:cNvSpPr/>
      </dsp:nvSpPr>
      <dsp:spPr>
        <a:xfrm>
          <a:off x="8384760" y="998291"/>
          <a:ext cx="2285879" cy="145153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D7B24E-13C8-4AFA-A335-8C8F5DBF7033}">
      <dsp:nvSpPr>
        <dsp:cNvPr id="0" name=""/>
        <dsp:cNvSpPr/>
      </dsp:nvSpPr>
      <dsp:spPr>
        <a:xfrm>
          <a:off x="8638747" y="1239579"/>
          <a:ext cx="2285879" cy="145153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Judicial Salary increases from SB 293</a:t>
          </a:r>
        </a:p>
      </dsp:txBody>
      <dsp:txXfrm>
        <a:off x="8681261" y="1282093"/>
        <a:ext cx="2200851" cy="13665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F7E69D-7477-441F-9573-98D02F786A86}">
      <dsp:nvSpPr>
        <dsp:cNvPr id="0" name=""/>
        <dsp:cNvSpPr/>
      </dsp:nvSpPr>
      <dsp:spPr>
        <a:xfrm>
          <a:off x="0" y="1805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9EF14A-FF30-4335-B8DB-822FF16AAC70}">
      <dsp:nvSpPr>
        <dsp:cNvPr id="0" name=""/>
        <dsp:cNvSpPr/>
      </dsp:nvSpPr>
      <dsp:spPr>
        <a:xfrm>
          <a:off x="276881" y="207750"/>
          <a:ext cx="503420" cy="5034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760E0E-A019-4EEF-A036-B591397F3535}">
      <dsp:nvSpPr>
        <dsp:cNvPr id="0" name=""/>
        <dsp:cNvSpPr/>
      </dsp:nvSpPr>
      <dsp:spPr>
        <a:xfrm>
          <a:off x="1057183" y="1805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Book Antiqua" panose="02040602050305030304" pitchFamily="18" charset="0"/>
            </a:rPr>
            <a:t>77 New Positions  totaling  $3,988,620 in salaries</a:t>
          </a:r>
        </a:p>
      </dsp:txBody>
      <dsp:txXfrm>
        <a:off x="1057183" y="1805"/>
        <a:ext cx="9458416" cy="915310"/>
      </dsp:txXfrm>
    </dsp:sp>
    <dsp:sp modelId="{F89E8F63-A1BB-43BE-B306-A471BF729351}">
      <dsp:nvSpPr>
        <dsp:cNvPr id="0" name=""/>
        <dsp:cNvSpPr/>
      </dsp:nvSpPr>
      <dsp:spPr>
        <a:xfrm>
          <a:off x="0" y="1145944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649395-C43C-4A19-B388-240E374B4C3B}">
      <dsp:nvSpPr>
        <dsp:cNvPr id="0" name=""/>
        <dsp:cNvSpPr/>
      </dsp:nvSpPr>
      <dsp:spPr>
        <a:xfrm>
          <a:off x="276881" y="1351889"/>
          <a:ext cx="503420" cy="5034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DDE37D-E3C0-4EBD-A1D2-960CAFEBD9EA}">
      <dsp:nvSpPr>
        <dsp:cNvPr id="0" name=""/>
        <dsp:cNvSpPr/>
      </dsp:nvSpPr>
      <dsp:spPr>
        <a:xfrm>
          <a:off x="1057183" y="1145944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Book Antiqua" panose="02040602050305030304" pitchFamily="18" charset="0"/>
            </a:rPr>
            <a:t>15 Salary Increases including Reclassifications, Step Increases, and New Stipends or Stipend increases</a:t>
          </a:r>
        </a:p>
      </dsp:txBody>
      <dsp:txXfrm>
        <a:off x="1057183" y="1145944"/>
        <a:ext cx="9458416" cy="915310"/>
      </dsp:txXfrm>
    </dsp:sp>
    <dsp:sp modelId="{9DAE3C70-C467-4465-98B1-2967C9164E88}">
      <dsp:nvSpPr>
        <dsp:cNvPr id="0" name=""/>
        <dsp:cNvSpPr/>
      </dsp:nvSpPr>
      <dsp:spPr>
        <a:xfrm>
          <a:off x="0" y="2290082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1A7FAA-8E02-4831-910C-41C760714CDA}">
      <dsp:nvSpPr>
        <dsp:cNvPr id="0" name=""/>
        <dsp:cNvSpPr/>
      </dsp:nvSpPr>
      <dsp:spPr>
        <a:xfrm>
          <a:off x="276881" y="2496027"/>
          <a:ext cx="503420" cy="5034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A428AB-9282-4CA2-9550-718E4C076E5F}">
      <dsp:nvSpPr>
        <dsp:cNvPr id="0" name=""/>
        <dsp:cNvSpPr/>
      </dsp:nvSpPr>
      <dsp:spPr>
        <a:xfrm>
          <a:off x="1057183" y="2290082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Book Antiqua" panose="02040602050305030304" pitchFamily="18" charset="0"/>
            </a:rPr>
            <a:t>37 Vehicles totaling $1,979,000 </a:t>
          </a:r>
        </a:p>
      </dsp:txBody>
      <dsp:txXfrm>
        <a:off x="1057183" y="2290082"/>
        <a:ext cx="9458416" cy="915310"/>
      </dsp:txXfrm>
    </dsp:sp>
    <dsp:sp modelId="{EE2BF212-21AD-48BE-B4CE-B33B58126B3D}">
      <dsp:nvSpPr>
        <dsp:cNvPr id="0" name=""/>
        <dsp:cNvSpPr/>
      </dsp:nvSpPr>
      <dsp:spPr>
        <a:xfrm>
          <a:off x="0" y="3434221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B47D20-5B7F-4041-B191-BADC4CB62973}">
      <dsp:nvSpPr>
        <dsp:cNvPr id="0" name=""/>
        <dsp:cNvSpPr/>
      </dsp:nvSpPr>
      <dsp:spPr>
        <a:xfrm>
          <a:off x="276881" y="3640166"/>
          <a:ext cx="503420" cy="50342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B6A9D3-8CA2-471E-9F7B-D3D95BFD7659}">
      <dsp:nvSpPr>
        <dsp:cNvPr id="0" name=""/>
        <dsp:cNvSpPr/>
      </dsp:nvSpPr>
      <dsp:spPr>
        <a:xfrm>
          <a:off x="1057183" y="3434221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Book Antiqua" panose="02040602050305030304" pitchFamily="18" charset="0"/>
            </a:rPr>
            <a:t>Capital Requests for equipment, computer equipment and a remodel</a:t>
          </a:r>
        </a:p>
      </dsp:txBody>
      <dsp:txXfrm>
        <a:off x="1057183" y="3434221"/>
        <a:ext cx="9458416" cy="915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BC8C0-66B7-AF31-E8E8-3503E5CCB6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026C81-532B-38E5-3B3B-594476884E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EBB5AA-8DFA-5124-F646-11C950053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148A-2161-46D1-BF4C-8CEB8EC1E83B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A2F3E-9CFB-44EB-F858-D7FAD5721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B73AD0-9B84-4418-C85A-4B2CFCFE3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9CA6-96B3-4640-A943-C825FCB6A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233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0D201-2677-A928-2DED-EDE02533B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8583E0-9337-DB1C-0DC3-AF113C7D4A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69D49-61A5-C74C-ED23-94B886A1C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148A-2161-46D1-BF4C-8CEB8EC1E83B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15BD4-7B59-BE8A-ECDF-66D285E6D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A4F61D-3943-4E4B-97EA-23782FAF0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9CA6-96B3-4640-A943-C825FCB6A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52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F8493B-BEF2-3D8F-A958-0390322DA2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F704FD-0E84-72AA-3B51-AB45C967FC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AD142-C310-6977-15D2-E34B7587A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148A-2161-46D1-BF4C-8CEB8EC1E83B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C20D0-16C4-AF14-92D4-8727264CE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3CAB6-921E-8E5E-8B3F-B37B47009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9CA6-96B3-4640-A943-C825FCB6A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167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9E9FD-C005-38BF-E91B-26C72FCA0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E5223-83C0-97E7-F3EE-15DBF2245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67CEE-55F9-25DE-B55E-D83C5885D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148A-2161-46D1-BF4C-8CEB8EC1E83B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ADD2D-167D-A501-585C-37F5462C1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18E56-5E84-D34C-7569-0D3B0818F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9CA6-96B3-4640-A943-C825FCB6A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DC0F5-1E9F-4825-147A-86647378C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4CE418-2486-3193-36A8-D3A318718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3E11C8-8F90-54F8-04C9-1879C46A2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148A-2161-46D1-BF4C-8CEB8EC1E83B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CFEB77-B354-4BF6-5462-D6F21124C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1C9D8-F5F5-244B-8FC4-A5AF4CC66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9CA6-96B3-4640-A943-C825FCB6A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989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19AA8-DB9A-3711-CE66-2DA06578E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CA5E0-A5A8-5660-4561-051D1844E3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A7F3A0-7640-FB45-4599-A73AC6F484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8BDEE1-6CA0-4C6F-18E1-4404F728E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148A-2161-46D1-BF4C-8CEB8EC1E83B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40A1C6-9D78-7C40-727F-B9BE8708A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7F856B-6477-3235-E147-0A41713A6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9CA6-96B3-4640-A943-C825FCB6A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907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54D17-265B-0C6F-2FDE-89746DBE5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78D57D-9063-3C3C-15D1-2A9161554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83869F-E14B-7F68-F376-C50D59E767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832649-81E0-D449-911A-9CB917C5E7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D41736-48AB-00FF-5503-4915D61540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2BF46A-A8D8-BB73-52C8-29C854FAA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148A-2161-46D1-BF4C-8CEB8EC1E83B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3E67DC-0052-CAF8-D2B2-F3CC4A267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82228C-093B-4BA7-A3E0-78058C7FC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9CA6-96B3-4640-A943-C825FCB6A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05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FEC57-2864-56DD-90AC-535D94EC9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DC112C-9155-33E4-258F-D0F55E7E9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148A-2161-46D1-BF4C-8CEB8EC1E83B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408EB8-CF80-C0FA-3039-AA32E7BA2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804E50-4222-7CF9-D1F0-D502ABBED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9CA6-96B3-4640-A943-C825FCB6A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E79D2E-4410-6824-BA72-CDFB11019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148A-2161-46D1-BF4C-8CEB8EC1E83B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9C3D51-3B37-2523-D2BD-4BF671457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83BF7-FBB7-15F4-571C-DC8948397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9CA6-96B3-4640-A943-C825FCB6A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6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7528A-6885-7DDF-E696-690AB4354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5EAB9-488B-6087-FF7C-AD064FD0A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354983-D6C0-E3AF-4AF3-516AFFFB9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9703C5-9165-92FE-2056-B1614CF31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148A-2161-46D1-BF4C-8CEB8EC1E83B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47B2C1-93FE-8B4F-3CF0-C8426F418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84970F-35FB-1AEB-12C2-9CB40705B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9CA6-96B3-4640-A943-C825FCB6A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58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E6D5F-A88A-8350-21BA-362B4AE12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7E91F7-97F2-E3BB-8BBD-0C9F599594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B71819-B956-7761-52B8-343881473A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94553A-DCF7-FDF4-D069-FF4BE4D9A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148A-2161-46D1-BF4C-8CEB8EC1E83B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8E3CA2-52A7-D025-14C0-FAB89156F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ECF51C-4A8B-3733-BA11-6A6820B06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9CA6-96B3-4640-A943-C825FCB6A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34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4C9DE0-A557-ED78-AB1F-F374BD91E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468A8-9A38-36A7-C622-429E42C60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F8E28-AD65-7D11-B3E1-43508B7786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37148A-2161-46D1-BF4C-8CEB8EC1E83B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C50BC-03FB-9F9E-EF6B-4A14B78A17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2DCBE-170E-94B9-0DF9-4137AC6C17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CB9CA6-96B3-4640-A943-C825FCB6A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94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EE5C4E-3AE5-883A-A95B-634685E7B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00" y="1383528"/>
            <a:ext cx="5925989" cy="3167510"/>
          </a:xfrm>
        </p:spPr>
        <p:txBody>
          <a:bodyPr anchor="b">
            <a:normAutofit/>
          </a:bodyPr>
          <a:lstStyle/>
          <a:p>
            <a:pPr algn="r"/>
            <a:r>
              <a:rPr lang="en-US" b="1" dirty="0">
                <a:latin typeface="Book Antiqua" panose="02040602050305030304" pitchFamily="18" charset="0"/>
              </a:rPr>
              <a:t>FY 2026 Proposed Budget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652CE8-A904-BB8A-4935-30113D2C5A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01" y="4582814"/>
            <a:ext cx="5925987" cy="1312657"/>
          </a:xfrm>
        </p:spPr>
        <p:txBody>
          <a:bodyPr anchor="t">
            <a:normAutofit/>
          </a:bodyPr>
          <a:lstStyle/>
          <a:p>
            <a:pPr algn="r"/>
            <a:r>
              <a:rPr lang="en-US" dirty="0">
                <a:latin typeface="Book Antiqua" panose="02040602050305030304" pitchFamily="18" charset="0"/>
              </a:rPr>
              <a:t>Smith County Commissioners Court </a:t>
            </a:r>
          </a:p>
          <a:p>
            <a:pPr algn="r"/>
            <a:r>
              <a:rPr lang="en-US" dirty="0">
                <a:latin typeface="Book Antiqua" panose="02040602050305030304" pitchFamily="18" charset="0"/>
              </a:rPr>
              <a:t>August 19, 2025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0595B5-653C-893C-2C45-37E94BFEA3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9140" y="2209474"/>
            <a:ext cx="2489416" cy="2489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729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88582F-E67E-FD9E-3C66-CB141649F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  <a:latin typeface="Book Antiqua" panose="02040602050305030304" pitchFamily="18" charset="0"/>
              </a:rPr>
              <a:t>Must Haves for FY 2026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888F424-0353-FB63-0CCA-233AF80295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1587604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8870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9E507-3BA6-A3F8-B890-E96B6580D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Book Antiqua" panose="02040602050305030304" pitchFamily="18" charset="0"/>
              </a:rPr>
              <a:t>Requests for FY 2026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CA17BC4-C6D4-AF60-634F-F3E832BF30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694760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6963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1626F8-2940-C964-0531-705C53378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en-US" sz="2500" b="1" dirty="0">
                <a:solidFill>
                  <a:srgbClr val="FFFFFF"/>
                </a:solidFill>
                <a:latin typeface="Book Antiqua" panose="02040602050305030304" pitchFamily="18" charset="0"/>
              </a:rPr>
              <a:t>Included in Proposed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CFE3E-329B-A6D5-D9DA-1F75B4A4A6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Book Antiqua" panose="02040602050305030304" pitchFamily="18" charset="0"/>
              </a:rPr>
              <a:t>3% COLA for most employees.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Book Antiqua" panose="02040602050305030304" pitchFamily="18" charset="0"/>
              </a:rPr>
              <a:t>Part Time Funds added to JP 4, Constable Pct. 1, Dispatch Operations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Book Antiqua" panose="02040602050305030304" pitchFamily="18" charset="0"/>
              </a:rPr>
              <a:t>Custodial &amp; Groundskeeper Pay increase  - Starting pay to $15/hour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Book Antiqua" panose="02040602050305030304" pitchFamily="18" charset="0"/>
              </a:rPr>
              <a:t>Chief Deputy Constable Stipend Added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Book Antiqua" panose="02040602050305030304" pitchFamily="18" charset="0"/>
              </a:rPr>
              <a:t>Increase in the SHRM stipend for Human Resources - possible by decreasing with their budget</a:t>
            </a:r>
          </a:p>
          <a:p>
            <a:pPr marL="0" indent="0">
              <a:buNone/>
            </a:pPr>
            <a:endParaRPr lang="en-US" sz="2000" dirty="0">
              <a:latin typeface="Book Antiqua" panose="02040602050305030304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571A89-6E2D-1205-AC23-3F0D600E5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Book Antiqua" panose="02040602050305030304" pitchFamily="18" charset="0"/>
              </a:rPr>
              <a:t>Constable &amp; Justice of the Peace Pay Increase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Book Antiqua" panose="02040602050305030304" pitchFamily="18" charset="0"/>
              </a:rPr>
              <a:t>Reclassifications– 475</a:t>
            </a:r>
            <a:r>
              <a:rPr lang="en-US" sz="2000" baseline="30000" dirty="0">
                <a:latin typeface="Book Antiqua" panose="02040602050305030304" pitchFamily="18" charset="0"/>
              </a:rPr>
              <a:t>th</a:t>
            </a:r>
            <a:r>
              <a:rPr lang="en-US" sz="2000" dirty="0">
                <a:latin typeface="Book Antiqua" panose="02040602050305030304" pitchFamily="18" charset="0"/>
              </a:rPr>
              <a:t> District Court &amp; County Court at Law #3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Book Antiqua" panose="02040602050305030304" pitchFamily="18" charset="0"/>
              </a:rPr>
              <a:t> Sheriff’s Office Reclassification for the Sex Offender Compliance &amp; Registration </a:t>
            </a:r>
          </a:p>
        </p:txBody>
      </p:sp>
    </p:spTree>
    <p:extLst>
      <p:ext uri="{BB962C8B-B14F-4D97-AF65-F5344CB8AC3E}">
        <p14:creationId xmlns:p14="http://schemas.microsoft.com/office/powerpoint/2010/main" val="1650577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7A8521-5A48-F139-02B0-32DCE160D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en-US" sz="3100" b="1" dirty="0">
                <a:latin typeface="Book Antiqua" panose="02040602050305030304" pitchFamily="18" charset="0"/>
              </a:rPr>
              <a:t>New Positions Added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C116F-91B9-8F75-FE62-283026FAD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Book Antiqua" panose="02040602050305030304" pitchFamily="18" charset="0"/>
              </a:rPr>
              <a:t>Clerk for the Tax Office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Book Antiqua" panose="02040602050305030304" pitchFamily="18" charset="0"/>
              </a:rPr>
              <a:t>Network Administrator for 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Book Antiqua" panose="02040602050305030304" pitchFamily="18" charset="0"/>
              </a:rPr>
              <a:t>Data Architect for 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Book Antiqua" panose="02040602050305030304" pitchFamily="18" charset="0"/>
              </a:rPr>
              <a:t>Groundskeeper for Facility Services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Book Antiqua" panose="02040602050305030304" pitchFamily="18" charset="0"/>
              </a:rPr>
              <a:t>Courthouse Security Sgt. by utilizing Courthouse Security Funds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Book Antiqua" panose="02040602050305030304" pitchFamily="18" charset="0"/>
              </a:rPr>
              <a:t>6 Operators to Road &amp; Bridge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Book Antiqua" panose="02040602050305030304" pitchFamily="18" charset="0"/>
              </a:rPr>
              <a:t>Funding set aside for New Courthouse Security and Custodians</a:t>
            </a:r>
          </a:p>
        </p:txBody>
      </p:sp>
    </p:spTree>
    <p:extLst>
      <p:ext uri="{BB962C8B-B14F-4D97-AF65-F5344CB8AC3E}">
        <p14:creationId xmlns:p14="http://schemas.microsoft.com/office/powerpoint/2010/main" val="3620469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E30C692-62CC-E704-66BC-6E7939BFA5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5F451F4-0045-555D-DE92-032FB94D6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B12FEB4-36C0-4ACD-0729-BCB5E6C8B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F4C012F3-776B-7E3C-6DDD-55131C0ED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2AAC05F-3A5E-9014-A310-6DB93484F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3BFC16-B272-1912-E6AC-87669C6B7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en-US" sz="3100" b="1" dirty="0">
                <a:latin typeface="Book Antiqua" panose="02040602050305030304" pitchFamily="18" charset="0"/>
              </a:rPr>
              <a:t>Vehicles Added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09CF63F-77DE-2EB5-0433-79815901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655F2-0B08-491D-D8F3-07309C20C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Book Antiqua" panose="02040602050305030304" pitchFamily="18" charset="0"/>
              </a:rPr>
              <a:t>1 -Constable Precinct 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Book Antiqua" panose="02040602050305030304" pitchFamily="18" charset="0"/>
              </a:rPr>
              <a:t>1 - Constable Precinct 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Book Antiqua" panose="02040602050305030304" pitchFamily="18" charset="0"/>
              </a:rPr>
              <a:t>2 – Sheriff’s Office Patrol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Book Antiqua" panose="02040602050305030304" pitchFamily="18" charset="0"/>
              </a:rPr>
              <a:t>6 – Road &amp; Bridge</a:t>
            </a:r>
          </a:p>
        </p:txBody>
      </p:sp>
    </p:spTree>
    <p:extLst>
      <p:ext uri="{BB962C8B-B14F-4D97-AF65-F5344CB8AC3E}">
        <p14:creationId xmlns:p14="http://schemas.microsoft.com/office/powerpoint/2010/main" val="2380194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988FC56-F8BB-CC79-8C21-9C5CCFBBA9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A395223-CBAF-CB49-0F88-3F996BA14C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85513D2-D363-5535-BF01-9573784F7A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68D25D88-452E-7143-AA2C-B4F1BE3FF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38992E5-1739-F9BB-09A9-A274141C4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802F32-5249-3D53-D86B-9E99CCCE3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en-US" sz="3100" b="1" dirty="0">
                <a:latin typeface="Book Antiqua" panose="02040602050305030304" pitchFamily="18" charset="0"/>
              </a:rPr>
              <a:t>Capital Equipment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87C46AB-07FC-AB57-3EE2-5704CA43F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A2C58-661E-CC8C-0323-7E067C60A3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Book Antiqua" panose="02040602050305030304" pitchFamily="18" charset="0"/>
              </a:rPr>
              <a:t>AgriLife Extension  - Computer Equipment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Book Antiqua" panose="02040602050305030304" pitchFamily="18" charset="0"/>
              </a:rPr>
              <a:t>Facility Services – Telehandler Forklift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Book Antiqua" panose="02040602050305030304" pitchFamily="18" charset="0"/>
              </a:rPr>
              <a:t>Road &amp; Bridge Equipment</a:t>
            </a:r>
          </a:p>
        </p:txBody>
      </p:sp>
    </p:spTree>
    <p:extLst>
      <p:ext uri="{BB962C8B-B14F-4D97-AF65-F5344CB8AC3E}">
        <p14:creationId xmlns:p14="http://schemas.microsoft.com/office/powerpoint/2010/main" val="4167086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950FD3-8C39-5300-ADAE-40F7BC492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0" y="762001"/>
            <a:ext cx="5334197" cy="1708242"/>
          </a:xfrm>
        </p:spPr>
        <p:txBody>
          <a:bodyPr anchor="ctr">
            <a:normAutofit/>
          </a:bodyPr>
          <a:lstStyle/>
          <a:p>
            <a:r>
              <a:rPr lang="en-US" sz="4000" b="1" dirty="0">
                <a:latin typeface="Book Antiqua" panose="02040602050305030304" pitchFamily="18" charset="0"/>
              </a:rPr>
              <a:t>Other FY 2026 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DC8D4-A437-7360-A263-5EDCEC516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0" y="2470244"/>
            <a:ext cx="5334197" cy="3769835"/>
          </a:xfrm>
        </p:spPr>
        <p:txBody>
          <a:bodyPr anchor="ctr">
            <a:normAutofit lnSpcReduction="10000"/>
          </a:bodyPr>
          <a:lstStyle/>
          <a:p>
            <a:r>
              <a:rPr lang="en-US" sz="1700" dirty="0">
                <a:latin typeface="Book Antiqua" panose="02040602050305030304" pitchFamily="18" charset="0"/>
              </a:rPr>
              <a:t>County Clerk requested $700,000 in restricted funds for Records Archives</a:t>
            </a:r>
          </a:p>
          <a:p>
            <a:r>
              <a:rPr lang="en-US" sz="1700" dirty="0">
                <a:latin typeface="Book Antiqua" panose="02040602050305030304" pitchFamily="18" charset="0"/>
              </a:rPr>
              <a:t>Command Aware Upgrade added for Dispatch Operations and Law Enforcement response </a:t>
            </a:r>
          </a:p>
          <a:p>
            <a:r>
              <a:rPr lang="en-US" sz="1700" dirty="0">
                <a:latin typeface="Book Antiqua" panose="02040602050305030304" pitchFamily="18" charset="0"/>
              </a:rPr>
              <a:t>Funds budgeted for a Salary Study to be conducted to evaluate salary scales</a:t>
            </a:r>
          </a:p>
          <a:p>
            <a:r>
              <a:rPr lang="en-US" sz="1700" dirty="0">
                <a:latin typeface="Book Antiqua" panose="02040602050305030304" pitchFamily="18" charset="0"/>
              </a:rPr>
              <a:t>Consolidated Autopsy funding into one line item for better view of expenses rather than across 5 departments.</a:t>
            </a:r>
          </a:p>
          <a:p>
            <a:r>
              <a:rPr lang="en-US" sz="1700" dirty="0">
                <a:latin typeface="Book Antiqua" panose="02040602050305030304" pitchFamily="18" charset="0"/>
              </a:rPr>
              <a:t>Utilizing Special Funds to lessen the impact on the General Fund when allowed such as Justice Court Security or Justice Court Technology funds.</a:t>
            </a:r>
          </a:p>
          <a:p>
            <a:r>
              <a:rPr lang="en-US" sz="1700" dirty="0">
                <a:latin typeface="Book Antiqua" panose="02040602050305030304" pitchFamily="18" charset="0"/>
              </a:rPr>
              <a:t>Healthy Fund balance and </a:t>
            </a:r>
            <a:r>
              <a:rPr lang="en-US" sz="1700">
                <a:latin typeface="Book Antiqua" panose="02040602050305030304" pitchFamily="18" charset="0"/>
              </a:rPr>
              <a:t>Revenue Ratio </a:t>
            </a:r>
            <a:r>
              <a:rPr lang="en-US" sz="1700" dirty="0">
                <a:latin typeface="Book Antiqua" panose="02040602050305030304" pitchFamily="18" charset="0"/>
              </a:rPr>
              <a:t>to maintain the AA++ </a:t>
            </a:r>
            <a:r>
              <a:rPr lang="en-US" sz="1700">
                <a:latin typeface="Book Antiqua" panose="02040602050305030304" pitchFamily="18" charset="0"/>
              </a:rPr>
              <a:t>Bond Rating.</a:t>
            </a:r>
            <a:endParaRPr lang="en-US" sz="1700" dirty="0">
              <a:latin typeface="Book Antiqua" panose="02040602050305030304" pitchFamily="18" charset="0"/>
            </a:endParaRPr>
          </a:p>
          <a:p>
            <a:endParaRPr lang="en-US" sz="1700" dirty="0"/>
          </a:p>
        </p:txBody>
      </p:sp>
      <p:pic>
        <p:nvPicPr>
          <p:cNvPr id="5" name="Picture 4" descr="Magnifying glass showing decling performance">
            <a:extLst>
              <a:ext uri="{FF2B5EF4-FFF2-40B4-BE49-F238E27FC236}">
                <a16:creationId xmlns:a16="http://schemas.microsoft.com/office/drawing/2014/main" id="{E37D189A-E6C6-5375-56D3-87CA97F130A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8800" r="39364" b="-1"/>
          <a:stretch>
            <a:fillRect/>
          </a:stretch>
        </p:blipFill>
        <p:spPr>
          <a:xfrm>
            <a:off x="6857797" y="-10886"/>
            <a:ext cx="5334204" cy="6868886"/>
          </a:xfrm>
          <a:prstGeom prst="rect">
            <a:avLst/>
          </a:prstGeom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44413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E8E13D-902A-52F3-F933-9DE391D08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  <a:latin typeface="Book Antiqua" panose="02040602050305030304" pitchFamily="18" charset="0"/>
              </a:rPr>
              <a:t>Upcoming Dates: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9B785-A0FB-A5FC-6A94-368CEAE23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>
                <a:latin typeface="Book Antiqua" panose="02040602050305030304" pitchFamily="18" charset="0"/>
              </a:rPr>
              <a:t>September 2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>
                <a:latin typeface="Book Antiqua" panose="02040602050305030304" pitchFamily="18" charset="0"/>
              </a:rPr>
              <a:t> Public Hearings on Tax Rate at 9:30am and 5:30pm</a:t>
            </a:r>
          </a:p>
          <a:p>
            <a:pPr marL="457200" lvl="1" indent="0">
              <a:buNone/>
            </a:pPr>
            <a:endParaRPr lang="en-US" sz="200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>
                <a:latin typeface="Book Antiqua" panose="02040602050305030304" pitchFamily="18" charset="0"/>
              </a:rPr>
              <a:t>September 9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>
                <a:latin typeface="Book Antiqua" panose="02040602050305030304" pitchFamily="18" charset="0"/>
              </a:rPr>
              <a:t> Public Hearing on the FY 2026 Proposed Budget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>
                <a:latin typeface="Book Antiqua" panose="02040602050305030304" pitchFamily="18" charset="0"/>
              </a:rPr>
              <a:t>Vote to adopt the FY 2026 Budget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>
                <a:latin typeface="Book Antiqua" panose="02040602050305030304" pitchFamily="18" charset="0"/>
              </a:rPr>
              <a:t>Vote to adopt the Tax Rate</a:t>
            </a:r>
          </a:p>
          <a:p>
            <a:pPr lvl="5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241552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2819</TotalTime>
  <Words>382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Aptos</vt:lpstr>
      <vt:lpstr>Aptos Display</vt:lpstr>
      <vt:lpstr>Arial</vt:lpstr>
      <vt:lpstr>Book Antiqua</vt:lpstr>
      <vt:lpstr>Calibri</vt:lpstr>
      <vt:lpstr>Wingdings</vt:lpstr>
      <vt:lpstr>Office Theme</vt:lpstr>
      <vt:lpstr>FY 2026 Proposed Budget</vt:lpstr>
      <vt:lpstr>Must Haves for FY 2026</vt:lpstr>
      <vt:lpstr>Requests for FY 2026</vt:lpstr>
      <vt:lpstr>Included in Proposed Budget</vt:lpstr>
      <vt:lpstr>New Positions Added</vt:lpstr>
      <vt:lpstr>Vehicles Added</vt:lpstr>
      <vt:lpstr>Capital Equipment</vt:lpstr>
      <vt:lpstr>Other FY 2026 Highlights</vt:lpstr>
      <vt:lpstr>Upcoming Dates: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Kari Perkins</dc:creator>
  <cp:lastModifiedBy>Kari Perkins</cp:lastModifiedBy>
  <cp:revision>39</cp:revision>
  <cp:lastPrinted>2025-08-18T20:51:03Z</cp:lastPrinted>
  <dcterms:created xsi:type="dcterms:W3CDTF">2025-07-14T14:17:10Z</dcterms:created>
  <dcterms:modified xsi:type="dcterms:W3CDTF">2025-08-18T20:51:21Z</dcterms:modified>
</cp:coreProperties>
</file>